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49"/>
  </p:notesMasterIdLst>
  <p:sldIdLst>
    <p:sldId id="259" r:id="rId2"/>
    <p:sldId id="260" r:id="rId3"/>
    <p:sldId id="289" r:id="rId4"/>
    <p:sldId id="261" r:id="rId5"/>
    <p:sldId id="262" r:id="rId6"/>
    <p:sldId id="263" r:id="rId7"/>
    <p:sldId id="288" r:id="rId8"/>
    <p:sldId id="316" r:id="rId9"/>
    <p:sldId id="265" r:id="rId10"/>
    <p:sldId id="267" r:id="rId11"/>
    <p:sldId id="266" r:id="rId12"/>
    <p:sldId id="281" r:id="rId13"/>
    <p:sldId id="280" r:id="rId14"/>
    <p:sldId id="279" r:id="rId15"/>
    <p:sldId id="278" r:id="rId16"/>
    <p:sldId id="277" r:id="rId17"/>
    <p:sldId id="276" r:id="rId18"/>
    <p:sldId id="275" r:id="rId19"/>
    <p:sldId id="274" r:id="rId20"/>
    <p:sldId id="273" r:id="rId21"/>
    <p:sldId id="272" r:id="rId22"/>
    <p:sldId id="268" r:id="rId23"/>
    <p:sldId id="285" r:id="rId24"/>
    <p:sldId id="290" r:id="rId25"/>
    <p:sldId id="284" r:id="rId26"/>
    <p:sldId id="283" r:id="rId27"/>
    <p:sldId id="269" r:id="rId28"/>
    <p:sldId id="294" r:id="rId29"/>
    <p:sldId id="293" r:id="rId30"/>
    <p:sldId id="292" r:id="rId31"/>
    <p:sldId id="291" r:id="rId32"/>
    <p:sldId id="287" r:id="rId33"/>
    <p:sldId id="301" r:id="rId34"/>
    <p:sldId id="307" r:id="rId35"/>
    <p:sldId id="306" r:id="rId36"/>
    <p:sldId id="305" r:id="rId37"/>
    <p:sldId id="304" r:id="rId38"/>
    <p:sldId id="303" r:id="rId39"/>
    <p:sldId id="302" r:id="rId40"/>
    <p:sldId id="308" r:id="rId41"/>
    <p:sldId id="309" r:id="rId42"/>
    <p:sldId id="310" r:id="rId43"/>
    <p:sldId id="311" r:id="rId44"/>
    <p:sldId id="312" r:id="rId45"/>
    <p:sldId id="315" r:id="rId46"/>
    <p:sldId id="313" r:id="rId47"/>
    <p:sldId id="286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6A14C-E071-4098-9132-076A3251042E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147A4-B00C-4E28-AF42-2F59CEC1F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0D0BD-7EF5-486D-BCE9-F0376F4F2CD9}" type="datetime1">
              <a:rPr lang="ru-RU" smtClean="0"/>
              <a:pPr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5B91D-B594-4B9A-BAAB-001BB25BEC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B737-329A-4617-9F91-5016A2E64043}" type="datetime1">
              <a:rPr lang="ru-RU" smtClean="0"/>
              <a:pPr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5B91D-B594-4B9A-BAAB-001BB25BEC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8BBF1-BEA8-46A4-8460-4CD24FF8993B}" type="datetime1">
              <a:rPr lang="ru-RU" smtClean="0"/>
              <a:pPr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5B91D-B594-4B9A-BAAB-001BB25BEC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128E-7153-4C55-9BED-674C10839367}" type="datetime1">
              <a:rPr lang="ru-RU" smtClean="0"/>
              <a:pPr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5B91D-B594-4B9A-BAAB-001BB25BEC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75B8-FC20-4BEA-81CB-AF4182A6CF29}" type="datetime1">
              <a:rPr lang="ru-RU" smtClean="0"/>
              <a:pPr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5B91D-B594-4B9A-BAAB-001BB25BEC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57BB-F45E-492A-BE83-936BCE2EDAEB}" type="datetime1">
              <a:rPr lang="ru-RU" smtClean="0"/>
              <a:pPr/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5B91D-B594-4B9A-BAAB-001BB25BEC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E4EC-E353-4242-8A3D-D42C514BA53D}" type="datetime1">
              <a:rPr lang="ru-RU" smtClean="0"/>
              <a:pPr/>
              <a:t>20.08.2020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5B91D-B594-4B9A-BAAB-001BB25BEC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BFBBE-3F43-4201-BFF3-F9198660530C}" type="datetime1">
              <a:rPr lang="ru-RU" smtClean="0"/>
              <a:pPr/>
              <a:t>20.08.2020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5B91D-B594-4B9A-BAAB-001BB25BEC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C643-15DC-49AA-A7B7-CFD821A6DDF9}" type="datetime1">
              <a:rPr lang="ru-RU" smtClean="0"/>
              <a:pPr/>
              <a:t>20.08.2020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5B91D-B594-4B9A-BAAB-001BB25BEC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8E68-DBC6-4F94-B1F9-04349D6BF680}" type="datetime1">
              <a:rPr lang="ru-RU" smtClean="0"/>
              <a:pPr/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5B91D-B594-4B9A-BAAB-001BB25BEC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5AF0-E3BE-48BC-B9AB-6D4CE6632858}" type="datetime1">
              <a:rPr lang="ru-RU" smtClean="0"/>
              <a:pPr/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5B91D-B594-4B9A-BAAB-001BB25BEC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B5464-B67F-48A2-94A0-319E87754A04}" type="datetime1">
              <a:rPr lang="ru-RU" smtClean="0"/>
              <a:pPr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5B91D-B594-4B9A-BAAB-001BB25BEC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iopscience.iop.org/article/10.1088/1755-1315/341/1/012058/pd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LEL\Pictures\ФОТООБОИ\ЦВЕТЫ\ЦВЕТУЩИЕ ДЕРЕВЬЯ\allfons.ru-21056.jpg"/>
          <p:cNvPicPr>
            <a:picLocks noChangeAspect="1" noChangeArrowheads="1"/>
          </p:cNvPicPr>
          <p:nvPr/>
        </p:nvPicPr>
        <p:blipFill>
          <a:blip r:embed="rId2">
            <a:lum bright="14000" contrast="-16000"/>
          </a:blip>
          <a:srcRect l="35535" r="13676" b="35104"/>
          <a:stretch>
            <a:fillRect/>
          </a:stretch>
        </p:blipFill>
        <p:spPr bwMode="auto">
          <a:xfrm>
            <a:off x="-25720" y="0"/>
            <a:ext cx="9169720" cy="6858000"/>
          </a:xfrm>
          <a:prstGeom prst="rect">
            <a:avLst/>
          </a:prstGeom>
          <a:noFill/>
        </p:spPr>
      </p:pic>
      <p:pic>
        <p:nvPicPr>
          <p:cNvPr id="4" name="Picture 2" descr="C:\Users\LEL\Desktop\ВЫСТАВКА\08758bc4f21193908f33584af0be2e1b87306644.jpg"/>
          <p:cNvPicPr>
            <a:picLocks noChangeAspect="1" noChangeArrowheads="1"/>
          </p:cNvPicPr>
          <p:nvPr/>
        </p:nvPicPr>
        <p:blipFill>
          <a:blip r:embed="rId3"/>
          <a:srcRect t="6521" b="3261"/>
          <a:stretch>
            <a:fillRect/>
          </a:stretch>
        </p:blipFill>
        <p:spPr bwMode="auto">
          <a:xfrm>
            <a:off x="4143372" y="357166"/>
            <a:ext cx="4811402" cy="6130984"/>
          </a:xfrm>
          <a:prstGeom prst="round2SameRect">
            <a:avLst>
              <a:gd name="adj1" fmla="val 50000"/>
              <a:gd name="adj2" fmla="val 0"/>
            </a:avLst>
          </a:prstGeom>
          <a:noFill/>
          <a:effectLst>
            <a:softEdge rad="635000"/>
          </a:effectLst>
        </p:spPr>
      </p:pic>
      <p:pic>
        <p:nvPicPr>
          <p:cNvPr id="13" name="Picture 4" descr="C:\Users\LEL\Pictures\ФОТООБОИ\ЦВЕТЫ\ЦВЕТУЩИЕ ДЕРЕВЬЯ\allfons.ru-21056.jpg"/>
          <p:cNvPicPr>
            <a:picLocks noChangeAspect="1" noChangeArrowheads="1"/>
          </p:cNvPicPr>
          <p:nvPr/>
        </p:nvPicPr>
        <p:blipFill>
          <a:blip r:embed="rId2">
            <a:lum bright="14000" contrast="-16000"/>
          </a:blip>
          <a:srcRect l="75103" r="13676" b="61468"/>
          <a:stretch>
            <a:fillRect/>
          </a:stretch>
        </p:blipFill>
        <p:spPr bwMode="auto">
          <a:xfrm>
            <a:off x="7143768" y="0"/>
            <a:ext cx="2025952" cy="407194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7" name="Picture 4" descr="C:\Users\LEL\Pictures\ФОТООБОИ\ЦВЕТЫ\ЦВЕТУЩИЕ ДЕРЕВЬЯ\allfons.ru-21056.jpg"/>
          <p:cNvPicPr>
            <a:picLocks noChangeAspect="1" noChangeArrowheads="1"/>
          </p:cNvPicPr>
          <p:nvPr/>
        </p:nvPicPr>
        <p:blipFill>
          <a:blip r:embed="rId2">
            <a:lum bright="12000" contrast="-10000"/>
          </a:blip>
          <a:srcRect l="70893" t="43264" r="13676" b="35104"/>
          <a:stretch>
            <a:fillRect/>
          </a:stretch>
        </p:blipFill>
        <p:spPr bwMode="auto">
          <a:xfrm>
            <a:off x="6357950" y="4572008"/>
            <a:ext cx="2786050" cy="228599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8" name="Picture 2" descr="C:\Users\LEL\Pictures\ЛОГОТИПЫ, картинки (для отчета)\HSVASHE_BW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52"/>
            <a:ext cx="1080501" cy="1071570"/>
          </a:xfrm>
          <a:prstGeom prst="ellipse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71736" y="142852"/>
            <a:ext cx="6572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Arial" pitchFamily="34" charset="0"/>
              </a:rPr>
              <a:t>К юбилею ученого (к 65-летию со дня рождения)</a:t>
            </a:r>
            <a:endParaRPr lang="ru-RU" sz="2000" b="1" i="1" dirty="0" smtClean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</p:txBody>
      </p:sp>
      <p:pic>
        <p:nvPicPr>
          <p:cNvPr id="12" name="Picture 4" descr="C:\Users\LEL\Pictures\ФОТООБОИ\ЦВЕТЫ\ЦВЕТУЩИЕ ДЕРЕВЬЯ\allfons.ru-21056.jpg"/>
          <p:cNvPicPr>
            <a:picLocks noChangeAspect="1" noChangeArrowheads="1"/>
          </p:cNvPicPr>
          <p:nvPr/>
        </p:nvPicPr>
        <p:blipFill>
          <a:blip r:embed="rId2">
            <a:lum bright="14000" contrast="-16000"/>
          </a:blip>
          <a:srcRect l="45031" t="5408" r="30833" b="58764"/>
          <a:stretch>
            <a:fillRect/>
          </a:stretch>
        </p:blipFill>
        <p:spPr bwMode="auto">
          <a:xfrm>
            <a:off x="1714480" y="428604"/>
            <a:ext cx="4357718" cy="37862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85720" y="1500174"/>
            <a:ext cx="5143536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Фирдаус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Габдрахмановна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cs typeface="Times New Roman" pitchFamily="18" charset="0"/>
              </a:rPr>
              <a:t>ГИЗАТУЛЛИНА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4286256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Times New Roman" pitchFamily="18" charset="0"/>
                <a:cs typeface="Arial" pitchFamily="34" charset="0"/>
              </a:rPr>
              <a:t>доктор биологических наук,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Times New Roman" pitchFamily="18" charset="0"/>
                <a:cs typeface="Arial" pitchFamily="34" charset="0"/>
              </a:rPr>
              <a:t>профессор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796350" y="6500834"/>
            <a:ext cx="347650" cy="357166"/>
          </a:xfrm>
          <a:ln>
            <a:noFill/>
          </a:ln>
        </p:spPr>
        <p:txBody>
          <a:bodyPr/>
          <a:lstStyle/>
          <a:p>
            <a:fld id="{B3B5B91D-B594-4B9A-BAAB-001BB25BECDE}" type="slidenum">
              <a:rPr lang="ru-RU" smtClean="0">
                <a:solidFill>
                  <a:schemeClr val="tx1"/>
                </a:solidFill>
              </a:rPr>
              <a:pPr/>
              <a:t>1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LEL\Pictures\ФОТООБОИ\ЦВЕТЫ\ЦВЕТУЩИЕ ДЕРЕВЬЯ\allfons.ru-21056.jpg"/>
          <p:cNvPicPr>
            <a:picLocks noChangeAspect="1" noChangeArrowheads="1"/>
          </p:cNvPicPr>
          <p:nvPr/>
        </p:nvPicPr>
        <p:blipFill>
          <a:blip r:embed="rId2">
            <a:lum bright="25000" contrast="-25000"/>
          </a:blip>
          <a:srcRect l="35535" r="13676" b="35104"/>
          <a:stretch>
            <a:fillRect/>
          </a:stretch>
        </p:blipFill>
        <p:spPr bwMode="auto">
          <a:xfrm>
            <a:off x="0" y="0"/>
            <a:ext cx="9169720" cy="6858000"/>
          </a:xfrm>
          <a:prstGeom prst="rect">
            <a:avLst/>
          </a:prstGeom>
          <a:noFill/>
        </p:spPr>
      </p:pic>
      <p:pic>
        <p:nvPicPr>
          <p:cNvPr id="21506" name="Picture 2" descr="C:\Users\LEL\Desktop\ВЫСТАВКА\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85728"/>
            <a:ext cx="2563655" cy="3992343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3600000">
              <a:rot lat="19200000" lon="19200000" rev="2400000"/>
            </a:camera>
            <a:lightRig rig="balanced" dir="t"/>
          </a:scene3d>
          <a:sp3d extrusionH="38100" prstMaterial="matte">
            <a:bevelT w="260350" h="50800" prst="softRound"/>
            <a:bevelB prst="softRound"/>
          </a:sp3d>
        </p:spPr>
      </p:pic>
      <p:sp>
        <p:nvSpPr>
          <p:cNvPr id="5" name="Прямоугольник 4"/>
          <p:cNvSpPr/>
          <p:nvPr/>
        </p:nvSpPr>
        <p:spPr>
          <a:xfrm>
            <a:off x="3571868" y="1000108"/>
            <a:ext cx="521497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7013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   А.  Н.      Практические       с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оветы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    по выделке   шкур  на   личном  подворье:   практические  советы    и    рекомендации    / А. Н.  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   Ф. Г.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 –  Казань:   Татарское   кн.  изд-во,  1995. 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– 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157 с. :  ил. –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Библиогр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.: с. 154-155.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</p:txBody>
      </p:sp>
      <p:pic>
        <p:nvPicPr>
          <p:cNvPr id="1026" name="Picture 2" descr="C:\Users\LEL\Desktop\ВЫСТАВКА\8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2357430"/>
            <a:ext cx="2910325" cy="4071966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3600000">
              <a:rot lat="19200000" lon="19200000" rev="2400000"/>
            </a:camera>
            <a:lightRig rig="balanced" dir="t"/>
          </a:scene3d>
          <a:sp3d extrusionH="38100" prstMaterial="matte">
            <a:bevelT w="260350" h="50800" prst="softRound"/>
            <a:bevelB prst="softRound"/>
          </a:sp3d>
        </p:spPr>
      </p:pic>
      <p:sp>
        <p:nvSpPr>
          <p:cNvPr id="6" name="Прямоугольник 5"/>
          <p:cNvSpPr/>
          <p:nvPr/>
        </p:nvSpPr>
        <p:spPr>
          <a:xfrm>
            <a:off x="4929190" y="3214686"/>
            <a:ext cx="378621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Cambria" pitchFamily="18" charset="0"/>
              </a:rPr>
              <a:t>  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</a:rPr>
              <a:t>, А. Н. 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</a:rPr>
              <a:t>Фитотерапия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</a:rPr>
              <a:t> при онкологических    болезнях.   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</a:rPr>
              <a:t>Вып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</a:rPr>
              <a:t>.  1 /     А. Н. 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</a:rPr>
              <a:t>,  Ф. Г. 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</a:rPr>
              <a:t>. – Троицк,   1998.   –   154  с.  –     (Зеленая аптека Урала)</a:t>
            </a:r>
            <a:endParaRPr lang="ru-RU" sz="1500" dirty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643174" y="214290"/>
            <a:ext cx="42035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Монографии и учебные пособия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3B5B91D-B594-4B9A-BAAB-001BB25BECDE}" type="slidenum">
              <a:rPr lang="ru-RU" smtClean="0">
                <a:solidFill>
                  <a:schemeClr val="tx1"/>
                </a:solidFill>
              </a:rPr>
              <a:pPr/>
              <a:t>10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LEL\Pictures\ФОТООБОИ\ЦВЕТЫ\ЦВЕТУЩИЕ ДЕРЕВЬЯ\allfons.ru-21056.jpg"/>
          <p:cNvPicPr>
            <a:picLocks noChangeAspect="1" noChangeArrowheads="1"/>
          </p:cNvPicPr>
          <p:nvPr/>
        </p:nvPicPr>
        <p:blipFill>
          <a:blip r:embed="rId2">
            <a:lum bright="25000" contrast="-25000"/>
          </a:blip>
          <a:srcRect l="35535" r="13676" b="35104"/>
          <a:stretch>
            <a:fillRect/>
          </a:stretch>
        </p:blipFill>
        <p:spPr bwMode="auto">
          <a:xfrm>
            <a:off x="0" y="0"/>
            <a:ext cx="9169720" cy="6858000"/>
          </a:xfrm>
          <a:prstGeom prst="rect">
            <a:avLst/>
          </a:prstGeom>
          <a:noFill/>
        </p:spPr>
      </p:pic>
      <p:pic>
        <p:nvPicPr>
          <p:cNvPr id="22529" name="Picture 1" descr="C:\Users\LEL\Desktop\ВЫСТАВКА\5.jpeg"/>
          <p:cNvPicPr>
            <a:picLocks noChangeAspect="1" noChangeArrowheads="1"/>
          </p:cNvPicPr>
          <p:nvPr/>
        </p:nvPicPr>
        <p:blipFill>
          <a:blip r:embed="rId3" cstate="print"/>
          <a:srcRect t="1971" r="1648"/>
          <a:stretch>
            <a:fillRect/>
          </a:stretch>
        </p:blipFill>
        <p:spPr bwMode="auto">
          <a:xfrm>
            <a:off x="6000760" y="285728"/>
            <a:ext cx="2571768" cy="35528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"/>
          </a:scene3d>
          <a:sp3d prstMaterial="matte">
            <a:bevelT/>
          </a:sp3d>
        </p:spPr>
      </p:pic>
      <p:pic>
        <p:nvPicPr>
          <p:cNvPr id="22530" name="Picture 2" descr="C:\Users\LEL\Desktop\ВЫСТАВКА\6.jpeg"/>
          <p:cNvPicPr>
            <a:picLocks noChangeAspect="1" noChangeArrowheads="1"/>
          </p:cNvPicPr>
          <p:nvPr/>
        </p:nvPicPr>
        <p:blipFill>
          <a:blip r:embed="rId4" cstate="print"/>
          <a:srcRect t="1962" r="2703"/>
          <a:stretch>
            <a:fillRect/>
          </a:stretch>
        </p:blipFill>
        <p:spPr bwMode="auto">
          <a:xfrm>
            <a:off x="6286512" y="2786058"/>
            <a:ext cx="2571768" cy="357020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"/>
          </a:scene3d>
          <a:sp3d prstMaterial="matte">
            <a:bevelT/>
          </a:sp3d>
        </p:spPr>
      </p:pic>
      <p:pic>
        <p:nvPicPr>
          <p:cNvPr id="22531" name="Picture 3" descr="C:\Users\LEL\Desktop\ВЫСТАВКА\7.jpeg"/>
          <p:cNvPicPr>
            <a:picLocks noChangeAspect="1" noChangeArrowheads="1"/>
          </p:cNvPicPr>
          <p:nvPr/>
        </p:nvPicPr>
        <p:blipFill>
          <a:blip r:embed="rId5" cstate="print"/>
          <a:srcRect t="1961" r="4316"/>
          <a:stretch>
            <a:fillRect/>
          </a:stretch>
        </p:blipFill>
        <p:spPr bwMode="auto">
          <a:xfrm>
            <a:off x="4286248" y="1928802"/>
            <a:ext cx="2500330" cy="35719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"/>
          </a:scene3d>
          <a:sp3d prstMaterial="matte">
            <a:bevelT/>
          </a:sp3d>
        </p:spPr>
      </p:pic>
      <p:sp>
        <p:nvSpPr>
          <p:cNvPr id="8" name="Прямоугольник 7"/>
          <p:cNvSpPr/>
          <p:nvPr/>
        </p:nvSpPr>
        <p:spPr>
          <a:xfrm>
            <a:off x="714348" y="785794"/>
            <a:ext cx="36433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70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 А.Н.   Лекарственные растения   в   научной     и    народной медицине (от А до К) :  справочник  / А.Н.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Ф.Г.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– Троицк, 1998. – 156 с. : ил. – (Зеленая аптека Урала).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А.Н.   Лекарственные растения   в    научной    и    народной медицине (от Л до С) :  справочник  / А.Н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Ф.Г.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– Троицк, 1999. – 160 с. : ил. – (Зеленая аптека Урала).</a:t>
            </a:r>
          </a:p>
          <a:p>
            <a:pPr lvl="0" indent="2270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 А.Н.  Лекарственные растения    в     научной   и   народной медицине  (от Т до Я) :  справочник / А.Н.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Ф.Г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– Троицк, 1999. – 120 с. : ил. – (Зеленая аптека Урала)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3B5B91D-B594-4B9A-BAAB-001BB25BECDE}" type="slidenum">
              <a:rPr lang="ru-RU" smtClean="0">
                <a:solidFill>
                  <a:schemeClr val="tx1"/>
                </a:solidFill>
              </a:rPr>
              <a:pPr/>
              <a:t>11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LEL\Pictures\ФОТООБОИ\ЦВЕТЫ\ЦВЕТУЩИЕ ДЕРЕВЬЯ\allfons.ru-21056.jpg"/>
          <p:cNvPicPr>
            <a:picLocks noChangeAspect="1" noChangeArrowheads="1"/>
          </p:cNvPicPr>
          <p:nvPr/>
        </p:nvPicPr>
        <p:blipFill>
          <a:blip r:embed="rId2">
            <a:lum bright="25000" contrast="-25000"/>
          </a:blip>
          <a:srcRect l="35535" r="13676" b="35104"/>
          <a:stretch>
            <a:fillRect/>
          </a:stretch>
        </p:blipFill>
        <p:spPr bwMode="auto">
          <a:xfrm>
            <a:off x="0" y="0"/>
            <a:ext cx="916972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214290"/>
            <a:ext cx="79296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7013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Диагностика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лечение, профилактика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арахноэнтомозов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и дерматомикозов собак: учебное пособие / Ф.Г.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А.Н.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М.В.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Розовенко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Л.В.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Галатова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Н.В.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Кузнецова;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под ред. В.А.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Молоканова;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Уральский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гос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ин-т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ветеринар. медицины [и др.]. – Челябинск, 1998. – 96 с.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Диагностика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лечение и профилактика инфекционных болезней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собак: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[учебное пособие для студентов и слушателей по специализации ветврач-кинолог] / Уральский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гос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ин-т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ветеринар. медицины,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Учеб.-клин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кинолог.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центр;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[Ф.Г.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Л.В.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Галатова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Н.В. Кузнецова [и др.]; сост. Ф.Г.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]. – Троицк, 1998. – 60 с.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</p:txBody>
      </p:sp>
      <p:pic>
        <p:nvPicPr>
          <p:cNvPr id="22530" name="Picture 2" descr="C:\Users\LEL\Desktop\ВЫСТАВКА\13b08baba87be0bda757a92830ac3a2bb71be57c.jpeg"/>
          <p:cNvPicPr>
            <a:picLocks noChangeAspect="1" noChangeArrowheads="1"/>
          </p:cNvPicPr>
          <p:nvPr/>
        </p:nvPicPr>
        <p:blipFill>
          <a:blip r:embed="rId3" cstate="print"/>
          <a:srcRect t="1670"/>
          <a:stretch>
            <a:fillRect/>
          </a:stretch>
        </p:blipFill>
        <p:spPr bwMode="auto">
          <a:xfrm rot="21056569">
            <a:off x="1567380" y="2604206"/>
            <a:ext cx="2644881" cy="3661857"/>
          </a:xfrm>
          <a:prstGeom prst="rect">
            <a:avLst/>
          </a:prstGeom>
          <a:noFill/>
          <a:scene3d>
            <a:camera prst="orthographicFront"/>
            <a:lightRig rig="soft" dir="t"/>
          </a:scene3d>
          <a:sp3d contourW="12700" prstMaterial="metal">
            <a:bevelT/>
            <a:contourClr>
              <a:schemeClr val="tx1">
                <a:lumMod val="50000"/>
                <a:lumOff val="50000"/>
              </a:schemeClr>
            </a:contourClr>
          </a:sp3d>
        </p:spPr>
      </p:pic>
      <p:pic>
        <p:nvPicPr>
          <p:cNvPr id="22531" name="Picture 3" descr="C:\Users\LEL\Desktop\ВЫСТАВКА\8941d0f90f159a6e177ad7f812bb811fd5548238.jpeg"/>
          <p:cNvPicPr>
            <a:picLocks noChangeAspect="1" noChangeArrowheads="1"/>
          </p:cNvPicPr>
          <p:nvPr/>
        </p:nvPicPr>
        <p:blipFill>
          <a:blip r:embed="rId4" cstate="print"/>
          <a:srcRect t="1008"/>
          <a:stretch>
            <a:fillRect/>
          </a:stretch>
        </p:blipFill>
        <p:spPr bwMode="auto">
          <a:xfrm rot="522188">
            <a:off x="4847227" y="2555242"/>
            <a:ext cx="2668808" cy="3678407"/>
          </a:xfrm>
          <a:prstGeom prst="rect">
            <a:avLst/>
          </a:prstGeom>
          <a:noFill/>
          <a:scene3d>
            <a:camera prst="orthographicFront"/>
            <a:lightRig rig="soft" dir="t"/>
          </a:scene3d>
          <a:sp3d contourW="12700" prstMaterial="metal">
            <a:bevelT/>
            <a:contourClr>
              <a:schemeClr val="tx1">
                <a:lumMod val="50000"/>
                <a:lumOff val="50000"/>
              </a:schemeClr>
            </a:contourClr>
          </a:sp3d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3B5B91D-B594-4B9A-BAAB-001BB25BECDE}" type="slidenum">
              <a:rPr lang="ru-RU" smtClean="0">
                <a:solidFill>
                  <a:schemeClr val="tx1"/>
                </a:solidFill>
              </a:rPr>
              <a:pPr/>
              <a:t>12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LEL\Pictures\ФОТООБОИ\ЦВЕТЫ\ЦВЕТУЩИЕ ДЕРЕВЬЯ\allfons.ru-21056.jpg"/>
          <p:cNvPicPr>
            <a:picLocks noChangeAspect="1" noChangeArrowheads="1"/>
          </p:cNvPicPr>
          <p:nvPr/>
        </p:nvPicPr>
        <p:blipFill>
          <a:blip r:embed="rId2">
            <a:lum bright="25000" contrast="-25000"/>
          </a:blip>
          <a:srcRect l="35535" r="13676" b="35104"/>
          <a:stretch>
            <a:fillRect/>
          </a:stretch>
        </p:blipFill>
        <p:spPr bwMode="auto">
          <a:xfrm>
            <a:off x="0" y="0"/>
            <a:ext cx="916972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71902" y="214290"/>
            <a:ext cx="5072098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701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Болезни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  сердца  собак (диагностика, лечение, профилактика):   учебное   пособие   для   вузов   /       Ф.Г. 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 А.Н.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  А.В. Ермолин   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       [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и др.].  –  Троицк:   УГАВМ,   2002.   –  144  с. :   ил. –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Библиогр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.: с. 142 (7 назв.).</a:t>
            </a:r>
            <a:endParaRPr lang="ru-RU" sz="1500" b="1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lvl="0" indent="2270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Практическое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   руководство   по  применению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эраконда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       при       интенсивной          технологии производства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свинины: рекомендации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/    УГАВМ; 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    под 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 ред.  А.А. 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Овчинникова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;  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[авт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.-сост.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А.Н.  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  Ф.Г.  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А.А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Овчинников,       Ф.А.  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Сунагатуллин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].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Троицк,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2000. – 63 с.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cs typeface="Arial" pitchFamily="34" charset="0"/>
              </a:rPr>
              <a:t> </a:t>
            </a:r>
          </a:p>
        </p:txBody>
      </p:sp>
      <p:pic>
        <p:nvPicPr>
          <p:cNvPr id="21506" name="Picture 2" descr="C:\Users\LEL\Desktop\ВЫСТАВКА\98a1b25acaa23be81773bb5be42065e2e56ec3c9.jpeg"/>
          <p:cNvPicPr>
            <a:picLocks noChangeAspect="1" noChangeArrowheads="1"/>
          </p:cNvPicPr>
          <p:nvPr/>
        </p:nvPicPr>
        <p:blipFill>
          <a:blip r:embed="rId3" cstate="print"/>
          <a:srcRect t="1435"/>
          <a:stretch>
            <a:fillRect/>
          </a:stretch>
        </p:blipFill>
        <p:spPr bwMode="auto">
          <a:xfrm>
            <a:off x="357158" y="357166"/>
            <a:ext cx="3729846" cy="490514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600000" lon="19800000" rev="0"/>
            </a:camera>
            <a:lightRig rig="soft" dir="t"/>
          </a:scene3d>
          <a:sp3d extrusionH="254000" contourW="19050" prstMaterial="matte">
            <a:bevelT w="82550" h="44450" prst="angle"/>
            <a:bevelB w="82550" h="44450" prst="angle"/>
            <a:extrusionClr>
              <a:schemeClr val="accent6">
                <a:lumMod val="75000"/>
              </a:schemeClr>
            </a:extrusionClr>
            <a:contourClr>
              <a:schemeClr val="accent6">
                <a:lumMod val="50000"/>
              </a:schemeClr>
            </a:contourClr>
          </a:sp3d>
        </p:spPr>
      </p:pic>
      <p:pic>
        <p:nvPicPr>
          <p:cNvPr id="21507" name="Picture 3" descr="C:\Users\LEL\Desktop\ВЫСТАВКА\3eba0231bd7278d333e7327afe466eef7cb4ee2b.jpeg"/>
          <p:cNvPicPr>
            <a:picLocks noChangeAspect="1" noChangeArrowheads="1"/>
          </p:cNvPicPr>
          <p:nvPr/>
        </p:nvPicPr>
        <p:blipFill>
          <a:blip r:embed="rId4" cstate="print"/>
          <a:srcRect t="1881"/>
          <a:stretch>
            <a:fillRect/>
          </a:stretch>
        </p:blipFill>
        <p:spPr bwMode="auto">
          <a:xfrm>
            <a:off x="5286380" y="2857496"/>
            <a:ext cx="2714644" cy="3726741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Relaxed">
              <a:rot lat="19800000" lon="0" rev="0"/>
            </a:camera>
            <a:lightRig rig="contrasting" dir="t"/>
          </a:scene3d>
          <a:sp3d extrusionH="107950" prstMaterial="plastic">
            <a:bevelB/>
          </a:sp3d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3B5B91D-B594-4B9A-BAAB-001BB25BECDE}" type="slidenum">
              <a:rPr lang="ru-RU" smtClean="0">
                <a:solidFill>
                  <a:schemeClr val="tx1"/>
                </a:solidFill>
              </a:rPr>
              <a:pPr/>
              <a:t>13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LEL\Pictures\ФОТООБОИ\ЦВЕТЫ\ЦВЕТУЩИЕ ДЕРЕВЬЯ\allfons.ru-21056.jpg"/>
          <p:cNvPicPr>
            <a:picLocks noChangeAspect="1" noChangeArrowheads="1"/>
          </p:cNvPicPr>
          <p:nvPr/>
        </p:nvPicPr>
        <p:blipFill>
          <a:blip r:embed="rId2">
            <a:lum bright="25000" contrast="-25000"/>
          </a:blip>
          <a:srcRect l="35535" r="13676" b="35104"/>
          <a:stretch>
            <a:fillRect/>
          </a:stretch>
        </p:blipFill>
        <p:spPr bwMode="auto">
          <a:xfrm>
            <a:off x="0" y="0"/>
            <a:ext cx="916972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571480"/>
            <a:ext cx="4429156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7013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Применение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эраконда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при болезнях собак : рекомендации / Уральская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гос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акад. ветеринар. медицины [и др.; авт.-сост.: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А.Н.,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Ф.Г. (отв. за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вып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.), Рабинович М.И.,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Сунагатуллин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Ф.А.]. – Троицк, 2000. – 25 с.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Ф.Г.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Коррекция естественной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резистентности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животных при патологиях в экологически неблагополучных условиях Южного Урала: монография / Ф.Г.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; ФГОУ ВПО «Уральская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гос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акад. ветеринар. медицины». – Троицк : УГАВМ, 2006. – 197 с. : ил., табл. –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Библиогр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.: с. 144-196 (594 назв.).</a:t>
            </a: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</a:rPr>
              <a:t>Гизатуллина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</a:rPr>
              <a:t>, Ф.Г.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</a:rPr>
              <a:t>Краткий словарь иммунологических терминов: учебное пособие для вузов / Ф.Г.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</a:rPr>
              <a:t>, А.Н.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</a:rPr>
              <a:t>, В.А. Молоканов. – Троицк: УГАВМ, 2009. – 196 с.: ил. –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</a:rPr>
              <a:t>Библиогр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</a:rPr>
              <a:t>.: с. 192.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</p:txBody>
      </p:sp>
      <p:pic>
        <p:nvPicPr>
          <p:cNvPr id="20482" name="Picture 2" descr="C:\Users\LEL\Desktop\ВЫСТАВКА\b6aa02bc77c73111bf9d370f55a42173e08cc30c.jpeg"/>
          <p:cNvPicPr>
            <a:picLocks noChangeAspect="1" noChangeArrowheads="1"/>
          </p:cNvPicPr>
          <p:nvPr/>
        </p:nvPicPr>
        <p:blipFill>
          <a:blip r:embed="rId3" cstate="print">
            <a:lum bright="-4000" contrast="16000"/>
          </a:blip>
          <a:srcRect/>
          <a:stretch>
            <a:fillRect/>
          </a:stretch>
        </p:blipFill>
        <p:spPr bwMode="auto">
          <a:xfrm>
            <a:off x="5245610" y="500042"/>
            <a:ext cx="3369515" cy="4714908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6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3B5B91D-B594-4B9A-BAAB-001BB25BECDE}" type="slidenum">
              <a:rPr lang="ru-RU" smtClean="0">
                <a:solidFill>
                  <a:schemeClr val="tx1"/>
                </a:solidFill>
              </a:rPr>
              <a:pPr/>
              <a:t>14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LEL\Pictures\ФОТООБОИ\ЦВЕТЫ\ЦВЕТУЩИЕ ДЕРЕВЬЯ\allfons.ru-21056.jpg"/>
          <p:cNvPicPr>
            <a:picLocks noChangeAspect="1" noChangeArrowheads="1"/>
          </p:cNvPicPr>
          <p:nvPr/>
        </p:nvPicPr>
        <p:blipFill>
          <a:blip r:embed="rId2">
            <a:lum bright="25000" contrast="-25000"/>
          </a:blip>
          <a:srcRect l="35535" r="13676" b="35104"/>
          <a:stretch>
            <a:fillRect/>
          </a:stretch>
        </p:blipFill>
        <p:spPr bwMode="auto">
          <a:xfrm>
            <a:off x="0" y="0"/>
            <a:ext cx="916972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00562" y="714356"/>
            <a:ext cx="41434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7013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Ф.Г.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Основы клинической иммунологии: учебное пособие для вузов / Ф.Г.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А.Н.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В.А. Молоканов; под ред. Ф.Г.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Гизатуллиной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– Троицк: УГАВМ, 2009. – 200 с. : табл. –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Библиогр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.: с. 166-198 (290 назв.).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Ермолин, А.В. Учебное пособие для студентов очного и заочного обучения факультетов ветеринарной медицины по специализации «Рентгенодиагностика болезней животных» / А.В. Ермолин, Ф.Г.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И.Н. Андреевская; ФГОУ ВПО «Уральская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гос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акад. ветеринар. медицины», Каф. клин. диагностики, основ ветеринарии и радиобиологии. –Троицк: УГАВМ, 2009. – 57 с. : ил. –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Библиогр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.: с. 54-55 (13 назв.).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</p:txBody>
      </p:sp>
      <p:pic>
        <p:nvPicPr>
          <p:cNvPr id="19458" name="Picture 2" descr="C:\Users\LEL\Desktop\ВЫСТАВКА\631c9600f2b5b11f1ce13d43862ec9c57890e8fa.jpeg"/>
          <p:cNvPicPr>
            <a:picLocks noChangeAspect="1" noChangeArrowheads="1"/>
          </p:cNvPicPr>
          <p:nvPr/>
        </p:nvPicPr>
        <p:blipFill>
          <a:blip r:embed="rId3" cstate="print">
            <a:lum bright="8000" contrast="16000"/>
          </a:blip>
          <a:srcRect t="1420"/>
          <a:stretch>
            <a:fillRect/>
          </a:stretch>
        </p:blipFill>
        <p:spPr bwMode="auto">
          <a:xfrm>
            <a:off x="642910" y="714356"/>
            <a:ext cx="3588886" cy="4959334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20400000" rev="174000"/>
            </a:camera>
            <a:lightRig rig="harsh" dir="t">
              <a:rot lat="0" lon="0" rev="3000000"/>
            </a:lightRig>
          </a:scene3d>
          <a:sp3d extrusionH="298450" contourW="38100">
            <a:bevelT w="82550" h="44450" prst="angle"/>
            <a:bevelB w="82550" h="44450" prst="angle"/>
            <a:extrusionClr>
              <a:schemeClr val="accent5">
                <a:lumMod val="75000"/>
              </a:schemeClr>
            </a:extrusionClr>
            <a:contourClr>
              <a:schemeClr val="accent5">
                <a:lumMod val="75000"/>
              </a:schemeClr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3B5B91D-B594-4B9A-BAAB-001BB25BECDE}" type="slidenum">
              <a:rPr lang="ru-RU" smtClean="0">
                <a:solidFill>
                  <a:schemeClr val="tx1"/>
                </a:solidFill>
              </a:rPr>
              <a:pPr/>
              <a:t>15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LEL\Pictures\ФОТООБОИ\ЦВЕТЫ\ЦВЕТУЩИЕ ДЕРЕВЬЯ\allfons.ru-21056.jpg"/>
          <p:cNvPicPr>
            <a:picLocks noChangeAspect="1" noChangeArrowheads="1"/>
          </p:cNvPicPr>
          <p:nvPr/>
        </p:nvPicPr>
        <p:blipFill>
          <a:blip r:embed="rId2">
            <a:lum bright="25000" contrast="-25000"/>
          </a:blip>
          <a:srcRect l="35535" r="13676" b="35104"/>
          <a:stretch>
            <a:fillRect/>
          </a:stretch>
        </p:blipFill>
        <p:spPr bwMode="auto">
          <a:xfrm>
            <a:off x="0" y="0"/>
            <a:ext cx="916972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428604"/>
            <a:ext cx="3714776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Ф.Г.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Атлас мочевого осадка животных (организованные и неорганизованные осадки мочи). Ч. 1: наглядное пособие по дисциплине «Клиническая диагностика» / Ф.Г.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; ФГБОУ ВПО «Уральская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гос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акад. ветеринар. медицины», Каф. диагностики и терапии животных. –Троицк : УГАВМ, 2011. – 50 с.: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цв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ил. –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Библиогр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.: с. 49 (9 назв.).</a:t>
            </a: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</a:rPr>
              <a:t>, И.А. Лейкоз крупного рогатого скота: учебное пособие /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</a:rPr>
              <a:t> И.А.,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</a:rPr>
              <a:t> Ф.Г., Петров А.А. – Троицк: УГАВМ, 2012. – 194 с. : табл.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</p:txBody>
      </p:sp>
      <p:pic>
        <p:nvPicPr>
          <p:cNvPr id="18433" name="Picture 1" descr="C:\Users\LEL\Desktop\ВЫСТАВКА\86600dec79bb2ce69dc6ce7b2a32138713d8287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14290"/>
            <a:ext cx="3211075" cy="4498977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600000" rev="0"/>
            </a:camera>
            <a:lightRig rig="soft" dir="t"/>
          </a:scene3d>
          <a:sp3d extrusionH="127000" prstMaterial="matte">
            <a:bevelT w="82550" h="63500" prst="divot"/>
            <a:bevelB/>
            <a:extrusionClr>
              <a:schemeClr val="accent6">
                <a:lumMod val="50000"/>
              </a:schemeClr>
            </a:extrusionClr>
          </a:sp3d>
        </p:spPr>
      </p:pic>
      <p:pic>
        <p:nvPicPr>
          <p:cNvPr id="18434" name="Picture 2" descr="C:\Users\LEL\Desktop\ВЫСТАВКА\85ca667436cf976641c1f81854871ccb9f4661d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2857496"/>
            <a:ext cx="2573558" cy="3581374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600000" rev="0"/>
            </a:camera>
            <a:lightRig rig="balanced" dir="t"/>
          </a:scene3d>
          <a:sp3d extrusionH="133350" prstMaterial="plastic">
            <a:bevelT w="82550" h="63500" prst="divot"/>
            <a:bevelB/>
            <a:extrusionClr>
              <a:schemeClr val="accent2">
                <a:lumMod val="50000"/>
              </a:schemeClr>
            </a:extrusionClr>
          </a:sp3d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3B5B91D-B594-4B9A-BAAB-001BB25BECDE}" type="slidenum">
              <a:rPr lang="ru-RU" smtClean="0">
                <a:solidFill>
                  <a:schemeClr val="tx1"/>
                </a:solidFill>
              </a:rPr>
              <a:pPr/>
              <a:t>16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LEL\Pictures\ФОТООБОИ\ЦВЕТЫ\ЦВЕТУЩИЕ ДЕРЕВЬЯ\allfons.ru-21056.jpg"/>
          <p:cNvPicPr>
            <a:picLocks noChangeAspect="1" noChangeArrowheads="1"/>
          </p:cNvPicPr>
          <p:nvPr/>
        </p:nvPicPr>
        <p:blipFill>
          <a:blip r:embed="rId2">
            <a:lum bright="25000" contrast="-25000"/>
          </a:blip>
          <a:srcRect l="35535" r="13676" b="35104"/>
          <a:stretch>
            <a:fillRect/>
          </a:stretch>
        </p:blipFill>
        <p:spPr bwMode="auto">
          <a:xfrm>
            <a:off x="0" y="0"/>
            <a:ext cx="916972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5786" y="4286256"/>
            <a:ext cx="385765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7013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А.Н. Лекарственные растения в научной и народной медицине /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А.Н.,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Ф.Г.,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И.А. – Троицк:  УГАВМ,  2012. – 490 с.: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цв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ил. 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</p:txBody>
      </p:sp>
      <p:pic>
        <p:nvPicPr>
          <p:cNvPr id="17410" name="Picture 2" descr="C:\Users\LEL\Desktop\ВЫСТАВКА\f50ca5d5914739bdea78abc900c75105103978f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57166"/>
            <a:ext cx="2752383" cy="378621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1" name="Picture 3" descr="C:\Users\LEL\Desktop\ВЫСТАВКА\586e7506bb0b9c35a98cdf6f096eab2955693cf5.jpe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>
            <a:off x="5643570" y="1857364"/>
            <a:ext cx="2700452" cy="371477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3B5B91D-B594-4B9A-BAAB-001BB25BECDE}" type="slidenum">
              <a:rPr lang="ru-RU" smtClean="0">
                <a:solidFill>
                  <a:schemeClr val="tx1"/>
                </a:solidFill>
              </a:rPr>
              <a:pPr/>
              <a:t>17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357166"/>
            <a:ext cx="414340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А.Н. Страницы истории ветеринарного вуза Урала. Ч. 1 / А.Н.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Ф.Г.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И.А.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Лыкасова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; Южно-Уральский ГАУ. – Троицк: Южно-Уральский  ГАУ,  2016. – 282 с. : ил.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LEL\Pictures\ФОТООБОИ\ЦВЕТЫ\ЦВЕТУЩИЕ ДЕРЕВЬЯ\allfons.ru-21056.jpg"/>
          <p:cNvPicPr>
            <a:picLocks noChangeAspect="1" noChangeArrowheads="1"/>
          </p:cNvPicPr>
          <p:nvPr/>
        </p:nvPicPr>
        <p:blipFill>
          <a:blip r:embed="rId2">
            <a:lum bright="25000" contrast="-25000"/>
          </a:blip>
          <a:srcRect l="35535" r="14582" b="42329"/>
          <a:stretch>
            <a:fillRect/>
          </a:stretch>
        </p:blipFill>
        <p:spPr bwMode="auto">
          <a:xfrm>
            <a:off x="-357222" y="0"/>
            <a:ext cx="9501222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928926" y="214290"/>
            <a:ext cx="34740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Методические разработки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642918"/>
            <a:ext cx="8143932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7013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Клинико-биохимический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анализ мочи : метод. указания для студентов 3-го курса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ветеринар.фак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/ сост. Ф.Г.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– Троицк: ТВИ, 1992. – 12 с.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Исследование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физико-химических свойств мочи: метод. указания для студентов 3-го курса ветеринар.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фак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/ сост. Ф.Г.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– Троицк : ТВИ, 1992. – 13 с.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Методические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указания к выполнению и оформлению курсовой работы по клинической диагностике студентами ветеринарного и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зооинженерного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факультетов /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Ф.Г., Ермолин А.В.,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Сунагатуллин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Ф.А. [и др.]. – Троицк: УГИВМ, 1996. – 18с. 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Методические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указания по исследованию аппарата дыхания животных (для студентов 3 курса ветеринарного и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зооинженерного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факультетов) / сост.: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Ф.Г.,  Ермолин А.В. – Троицк: УГИВМ, 1996. – 26 с.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Рекомендации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по профилактике и лечению мелких домашних и декоративных животных / сост.: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Ф.Г., Ермолин А.В.,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А. Н. – Троицк: УГИВМ, 1997. – 50с. 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Микроскопическое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исследование мочевого осадка: метод. указания. Раздел «Исследование мочи» (для студентов 3 курса факультета ветеринарной медицины) / сост.: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 Г., Ермолин А.В.,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С.Р. – Троицк : УГАВМ, 2002. – 24 с.</a:t>
            </a:r>
          </a:p>
          <a:p>
            <a:pPr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Шагиахметов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Ю. С.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Электролечение: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учеб.-метод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пособие для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практ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занятий по использованию физических методов для лечения и профилактики болезней животных и птиц /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Шагиахметов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Ю.С., Щеглов В.М.,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Ф.Г. – Троицк: УГАВМ, 2003. – 80 с.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Методические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указания к изучению раздела «Исследование пищеварительной системы животных»: метод. указания для студентов очного и заочного обучения факультета ветеринарной медицины / Ермолин А.В., Каримова А.Ш.,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Ф.Г. [и др.].– Троицк: УГАВМ, 2004.– 48 с. 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1600" dirty="0" smtClean="0">
              <a:latin typeface="Cambria" pitchFamily="18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3B5B91D-B594-4B9A-BAAB-001BB25BECDE}" type="slidenum">
              <a:rPr lang="ru-RU" smtClean="0">
                <a:solidFill>
                  <a:schemeClr val="tx1"/>
                </a:solidFill>
              </a:rPr>
              <a:pPr/>
              <a:t>18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LEL\Pictures\ФОТООБОИ\ЦВЕТЫ\ЦВЕТУЩИЕ ДЕРЕВЬЯ\allfons.ru-21056.jpg"/>
          <p:cNvPicPr>
            <a:picLocks noChangeAspect="1" noChangeArrowheads="1"/>
          </p:cNvPicPr>
          <p:nvPr/>
        </p:nvPicPr>
        <p:blipFill>
          <a:blip r:embed="rId2">
            <a:lum bright="25000" contrast="-25000"/>
          </a:blip>
          <a:srcRect l="35535" r="14582" b="42329"/>
          <a:stretch>
            <a:fillRect/>
          </a:stretch>
        </p:blipFill>
        <p:spPr bwMode="auto">
          <a:xfrm>
            <a:off x="-357222" y="0"/>
            <a:ext cx="9501222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142852"/>
            <a:ext cx="8072494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1600" b="1" dirty="0" smtClean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Методические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указания для проведения учебно-клинических занятий по освоению методов терапевтической помощи животным / сост.: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Шагиахметов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Ю.С., Щеглов В.М.,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 Г. – Троицк: УГАВМ, 2004. – 40 с. 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Шагиахметов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Ю.С.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Светолечение: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учеб.-метод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пособие по использованию физ. методов для лечения и профилактики болезней животных для преподавателей, студентов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фак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ветеринар. медицины очного и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заоч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обучения, ветеринар. врачей /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Шагиахметов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Ю.С., Щеглов В.М.,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Ф.Г.; УГАВМ, Каф.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внутр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незараз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болезней с.-х. животных. – Троицк, 2004. –    81 с. 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Шагиахметов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Ю.С.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Электролечение: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учеб.-метод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пособие по использованию физ. методов для лечения и профилактики болезней животных и птиц для преподавателей, студентов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фак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ветеринар. медицины очного и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заоч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обучения, ветеринар. врачей /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Шагиахметов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Ю.С., Щеглов В.М.,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Ф.Г. ; УГАВМ, Каф.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внутр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незараз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болезней с.-х. животных. – Троицк, 2004. –    80 с.</a:t>
            </a: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Методические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указания к выполнению и оформлению курсовой работы по клинической диагностике студентами факультета ветеринарной медицины очной и заочной форм обучения / УГАВМ, Каф. клин. диагностики, основ ветеринарии и радиобиологии; сост.: А.В. Ермолин, С.Р.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 Ф. Г.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[и др.]. – Троицк: УГАВМ, 2007. – 19 с.</a:t>
            </a: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Методические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рекомендации для студентов третьего курса факультета ветеринарной медицины «Исследование осадка мочи» / сост. Ф.Г.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– Троицк: УГАВМ, 2008. – 26 с.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Методические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рекомендации для студентов третьего курса факультета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ветмедицины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«Лабораторное исследование физических свойств мочи» / сост. Ф.Г.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–Троицк: УГАВМ, 2008. – 15 с.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1600" dirty="0" smtClean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1600" dirty="0" smtClean="0"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1600" dirty="0" smtClean="0">
              <a:latin typeface="Cambria" pitchFamily="18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3B5B91D-B594-4B9A-BAAB-001BB25BECDE}" type="slidenum">
              <a:rPr lang="ru-RU" smtClean="0">
                <a:solidFill>
                  <a:schemeClr val="tx1"/>
                </a:solidFill>
              </a:rPr>
              <a:pPr/>
              <a:t>19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LEL\Pictures\ФОТООБОИ\ЦВЕТЫ\ЦВЕТУЩИЕ ДЕРЕВЬЯ\allfons.ru-21056.jpg"/>
          <p:cNvPicPr>
            <a:picLocks noChangeAspect="1" noChangeArrowheads="1"/>
          </p:cNvPicPr>
          <p:nvPr/>
        </p:nvPicPr>
        <p:blipFill>
          <a:blip r:embed="rId2">
            <a:lum bright="25000" contrast="-25000"/>
          </a:blip>
          <a:srcRect l="35535" r="13676" b="35104"/>
          <a:stretch>
            <a:fillRect/>
          </a:stretch>
        </p:blipFill>
        <p:spPr bwMode="auto">
          <a:xfrm>
            <a:off x="-25720" y="0"/>
            <a:ext cx="9169720" cy="6858000"/>
          </a:xfrm>
          <a:prstGeom prst="rect">
            <a:avLst/>
          </a:prstGeom>
          <a:noFill/>
        </p:spPr>
      </p:pic>
      <p:pic>
        <p:nvPicPr>
          <p:cNvPr id="12" name="Рисунок 11" descr="C:\Documents and Settings\пользователь\Рабочий стол\Фото Ф.Г\Фото\Ф.Г. Гизатуллина.jpg"/>
          <p:cNvPicPr/>
          <p:nvPr/>
        </p:nvPicPr>
        <p:blipFill>
          <a:blip r:embed="rId3" cstate="print"/>
          <a:srcRect l="9837" t="-8065" r="19005" b="-8065"/>
          <a:stretch>
            <a:fillRect/>
          </a:stretch>
        </p:blipFill>
        <p:spPr bwMode="auto">
          <a:xfrm>
            <a:off x="0" y="571480"/>
            <a:ext cx="414337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57158" y="214290"/>
            <a:ext cx="85725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bg1">
                      <a:lumMod val="85000"/>
                      <a:alpha val="40000"/>
                    </a:schemeClr>
                  </a:glow>
                </a:effectLst>
                <a:latin typeface="Cambria" pitchFamily="18" charset="0"/>
                <a:ea typeface="Times New Roman" pitchFamily="18" charset="0"/>
                <a:cs typeface="Arial" pitchFamily="34" charset="0"/>
              </a:rPr>
              <a:t>Фирдаус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bg1">
                      <a:lumMod val="85000"/>
                      <a:alpha val="40000"/>
                    </a:schemeClr>
                  </a:glow>
                </a:effectLst>
                <a:latin typeface="Cambria" pitchFamily="18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bg1">
                      <a:lumMod val="85000"/>
                      <a:alpha val="40000"/>
                    </a:schemeClr>
                  </a:glow>
                </a:effectLst>
                <a:latin typeface="Cambria" pitchFamily="18" charset="0"/>
                <a:ea typeface="Times New Roman" pitchFamily="18" charset="0"/>
                <a:cs typeface="Arial" pitchFamily="34" charset="0"/>
              </a:rPr>
              <a:t>Габдрахмановна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bg1">
                      <a:lumMod val="85000"/>
                      <a:alpha val="40000"/>
                    </a:schemeClr>
                  </a:glow>
                </a:effectLst>
                <a:latin typeface="Cambria" pitchFamily="18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bg1">
                      <a:lumMod val="85000"/>
                      <a:alpha val="40000"/>
                    </a:schemeClr>
                  </a:glow>
                </a:effectLst>
                <a:latin typeface="Cambria" pitchFamily="18" charset="0"/>
                <a:ea typeface="Times New Roman" pitchFamily="18" charset="0"/>
                <a:cs typeface="Arial" pitchFamily="34" charset="0"/>
              </a:rPr>
              <a:t>Гизатуллина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bg1">
                      <a:lumMod val="85000"/>
                      <a:alpha val="40000"/>
                    </a:schemeClr>
                  </a:glow>
                </a:effectLst>
                <a:latin typeface="Cambria" pitchFamily="18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bg1">
                      <a:lumMod val="85000"/>
                      <a:alpha val="40000"/>
                    </a:schemeClr>
                  </a:glow>
                </a:effectLst>
                <a:latin typeface="Cambria" pitchFamily="18" charset="0"/>
                <a:ea typeface="Times New Roman" pitchFamily="18" charset="0"/>
                <a:cs typeface="Arial" pitchFamily="34" charset="0"/>
              </a:rPr>
              <a:t>родилась  5  сентября  1955  года  в городе  Троицке.   В 1977 году  поступила учиться на ветеринарный  факультет Троицкого  ветеринарного  института,  который  окончила  в 1982 году.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228600">
                  <a:schemeClr val="bg1">
                    <a:lumMod val="85000"/>
                    <a:alpha val="4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43306" y="1214422"/>
            <a:ext cx="52864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С   1987   по   1990   годы   обучалась     в    очной  целевой      аспирантуре      при         Московской  государственной     ветеринарной        академии   имени  К.И.  Скрябина.   После   защиты   в  1990 году    диссертации   была   зачислена    в    штат    ТВИ      ассистентом      кафедры     клинической диагностики     и      основ    ветеринарии,     а    с   ноября    1995   года   переведена на должность доцента.  </a:t>
            </a:r>
            <a:r>
              <a:rPr lang="ru-RU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</a:rPr>
              <a:t>В   1997   году   ей   присвоено   ученое звание   доцента      по     кафедре   клинической  диагностики  и  основ  ветеринарии.   В  ноябре   2006     года   защитила      докторскую диссертацию     при    Оренбургском государственном         аграрном </a:t>
            </a:r>
          </a:p>
          <a:p>
            <a:r>
              <a:rPr lang="ru-RU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</a:rPr>
              <a:t>университете.     </a:t>
            </a:r>
            <a:r>
              <a:rPr lang="ru-RU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    2007   году </a:t>
            </a:r>
          </a:p>
          <a:p>
            <a:r>
              <a:rPr lang="ru-RU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ей присуждена ученая степень </a:t>
            </a:r>
          </a:p>
          <a:p>
            <a:r>
              <a:rPr lang="ru-RU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доктора биологических наук. </a:t>
            </a:r>
            <a:endParaRPr lang="ru-RU" dirty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15414" y="6492875"/>
            <a:ext cx="328586" cy="365125"/>
          </a:xfrm>
        </p:spPr>
        <p:txBody>
          <a:bodyPr/>
          <a:lstStyle/>
          <a:p>
            <a:fld id="{B3B5B91D-B594-4B9A-BAAB-001BB25BECDE}" type="slidenum">
              <a:rPr lang="ru-RU" smtClean="0">
                <a:solidFill>
                  <a:schemeClr val="tx1"/>
                </a:solidFill>
              </a:rPr>
              <a:pPr/>
              <a:t>2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LEL\Pictures\ФОТООБОИ\ЦВЕТЫ\ЦВЕТУЩИЕ ДЕРЕВЬЯ\allfons.ru-21056.jpg"/>
          <p:cNvPicPr>
            <a:picLocks noChangeAspect="1" noChangeArrowheads="1"/>
          </p:cNvPicPr>
          <p:nvPr/>
        </p:nvPicPr>
        <p:blipFill>
          <a:blip r:embed="rId2">
            <a:lum bright="25000" contrast="-25000"/>
          </a:blip>
          <a:srcRect l="35535" r="14582" b="42329"/>
          <a:stretch>
            <a:fillRect/>
          </a:stretch>
        </p:blipFill>
        <p:spPr bwMode="auto">
          <a:xfrm>
            <a:off x="-357222" y="0"/>
            <a:ext cx="9501222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285728"/>
            <a:ext cx="792961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Методические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рекомендации для студентов третьего курса факультета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ветмедицины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«Химическое исследование мочи» / сост. Ф.Г.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– Троицк : УГАВМ, 2008. – 15 с.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Методика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ультразвукового исследования брюшной стенки и брюшной полости : метод. указания для студентов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фак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ветеринар. медицины по специализации «Биология и патология мелких домашних животных» / УГАВМ, Каф. клин. диагностики, основ ветеринарии и радиобиологии ; авт.-сост.: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 Г., Ермолин А. В., Андреевская И. Н. – Троицк: УГАВМ, 2009. – 15 с. : ил.</a:t>
            </a:r>
          </a:p>
          <a:p>
            <a:pPr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Методика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ультразвукового исследования органов пищеварения (печени и желчного пузыря): метод. указания для студентов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фак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ветеринар. медицины по специализации «Биология и патология мелких домашних животных» / УГАВМ, Каф. клин. диагностики, основ ветеринарии и радиобиологии; авт.-сост.: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Ф.Г., Ермолин А.В., Андреевская И.Н. – Троицк : УГАВМ, 2009. – 27 с. : ил.</a:t>
            </a: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Методика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ультразвукового исследования пищеварительной системы (желудка, кишечника, поджелудочной железы): метод. указания для студентов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фак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ветеринар. медицины по специализации «Биология и патология мелких домашних животных» / УГАВМ, Каф. клин. диагностики, основ ветеринарии и радиобиологии; авт.-сост.: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Ф.Г., Ермолин А.В., Андреевская И.Н. – Троицк : УГАВМ, 2009. – 11 с. : ил.</a:t>
            </a:r>
          </a:p>
          <a:p>
            <a:pPr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Принципы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работы ультразвуковой аппаратуры: метод. указания для студентов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фак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ветеринар. медицины по специализации «Биология и патология мелких домашних животных» / УГАВМ, Каф. клин. диагностики, основ ветеринарии и радиобиологии; авт.-сост.: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Ф.Г., Ермолин А.В., Андреевская И.Н. – Троицк : УГАВМ, 2009. – 15 с. : ил.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16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6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3B5B91D-B594-4B9A-BAAB-001BB25BECDE}" type="slidenum">
              <a:rPr lang="ru-RU" smtClean="0">
                <a:solidFill>
                  <a:schemeClr val="tx1"/>
                </a:solidFill>
              </a:rPr>
              <a:pPr/>
              <a:t>20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LEL\Pictures\ФОТООБОИ\ЦВЕТЫ\ЦВЕТУЩИЕ ДЕРЕВЬЯ\allfons.ru-21056.jpg"/>
          <p:cNvPicPr>
            <a:picLocks noChangeAspect="1" noChangeArrowheads="1"/>
          </p:cNvPicPr>
          <p:nvPr/>
        </p:nvPicPr>
        <p:blipFill>
          <a:blip r:embed="rId2">
            <a:lum bright="25000" contrast="-25000"/>
          </a:blip>
          <a:srcRect l="35535" r="14582" b="42329"/>
          <a:stretch>
            <a:fillRect/>
          </a:stretch>
        </p:blipFill>
        <p:spPr bwMode="auto">
          <a:xfrm>
            <a:off x="-357222" y="0"/>
            <a:ext cx="9501222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142852"/>
            <a:ext cx="800105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1600" b="1" dirty="0" smtClean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Ультразвуковое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исследование органов иммунной системы: метод. указания для студентов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фак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ветеринар. медицины по специализации «Биология и патология мелких домашних животных» / УГАВМ, Каф. клин. диагностики, основ ветеринарии и радиобиологии; авт.-сост.: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Ф.Г., Ермолин А.В., Андреевская И.Н. – Троицк : УГАВМ, 2009. – 19 с. : ил.</a:t>
            </a:r>
          </a:p>
          <a:p>
            <a:pPr lvl="0" indent="227013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Ультразвуковое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исследование сердца: метод. указания для студентов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фак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ветеринар. медицины по специализации «Биология и патология мелких домашних животных» / УГАВМ, Каф. клин. диагностики, основ ветеринарии и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радиобиологии;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авт.-сост.: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 Г., Ермолин А. В., Андреевская И. Н. –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Троицк: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УГАВМ, 2009. – 23 с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.: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ил.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Ультразвуковое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исследование репродуктивной системы самцов: метод. указания для студентов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фак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ветеринар. медицины по специализации «Биология и патология мелких домашних животных» / УГАВМ, Каф. клин. диагностики, основ ветеринарии и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радиобиологии;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авт.-сост.: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 Г., Ермолин А. В., Андреевская И. Н. – Троицк : УГАВМ, 2009. – 16 с. : ил.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Ультразвуковое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исследование органов грудной полости: метод. указания для студентов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фак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ветеринар. медицины по специализации «Биология и патология мелких домашних животных» / УГАВМ, Каф. клин. диагностики, основ ветеринарии и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радиобиологии;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авт.-сост.: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 Г., Ермолин А. В., Андреевская И. Н. –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Троицк: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УГАВМ, 2009. – 20 с. : ил.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Ультразвуковое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исследование мочевого тракта: метод. указания для студентов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фак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ветеринар. медицины по специализации «Биология и патология мелких домашних животных» / УГАВМ, Каф. клин. диагностики, основ ветеринарии и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радиобиологии;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авт.-сост.: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Ф.Г., Ермолин А. В., Андреевская И. Н. –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Троицк: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УГАВМ, 2009. – 32 с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.: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ил.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1600" dirty="0" smtClean="0">
              <a:latin typeface="Cambria" pitchFamily="18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3B5B91D-B594-4B9A-BAAB-001BB25BECDE}" type="slidenum">
              <a:rPr lang="ru-RU" smtClean="0">
                <a:solidFill>
                  <a:schemeClr val="tx1"/>
                </a:solidFill>
              </a:rPr>
              <a:pPr/>
              <a:t>21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LEL\Pictures\ФОТООБОИ\ЦВЕТЫ\ЦВЕТУЩИЕ ДЕРЕВЬЯ\allfons.ru-21056.jpg"/>
          <p:cNvPicPr>
            <a:picLocks noChangeAspect="1" noChangeArrowheads="1"/>
          </p:cNvPicPr>
          <p:nvPr/>
        </p:nvPicPr>
        <p:blipFill>
          <a:blip r:embed="rId2">
            <a:lum bright="25000" contrast="-25000"/>
          </a:blip>
          <a:srcRect l="35535" r="14582" b="42329"/>
          <a:stretch>
            <a:fillRect/>
          </a:stretch>
        </p:blipFill>
        <p:spPr bwMode="auto">
          <a:xfrm>
            <a:off x="-357222" y="0"/>
            <a:ext cx="9501222" cy="6858000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000496" y="285728"/>
            <a:ext cx="10309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Статьи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214810" y="1000108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1989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357298"/>
            <a:ext cx="80724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7013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Ф.Г.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Влияние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гемоспоридина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буталекса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на оплодотворяющую способность самок и развитие плода в антенатальный период (опыт на лабораторных животных) / Ф.Г.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; МВА. – Москва, 1989. – 4 с. –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Деп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в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ВНИИТЭИагропром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08.01 1990.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Ф.Г.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Влияние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гемоспоридина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на постнатальное развитие потомства / Ф.Г.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; МВА. – Москва, 1989. – 4 с. –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Деп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в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ВНИИТЭИагропром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08.01 1990.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214810" y="3000372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1992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3357562"/>
            <a:ext cx="80724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7013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Ф.Г.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Гонадотоксическое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действие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гемоспоридина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// Материалы Всероссийской научной конференции «Экологические проблемы животноводства и совершенствование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поготовки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ветеринарных врачей», 1-3 июня 1992 г., г. Троицк /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Отд-ние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ветеринар. медицины РСХА, ЧГАУ, ТВИ. – Челябинск, 1992. – С. 18-19.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Ф.Г.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Кумулятивные свойства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буталекса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/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Ф.Г., Тараканова В.И. // Материалы Всероссийской научной конференции «Экологические проблемы животноводства и совершенствование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поготовки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ветеринарных врачей», 1-3 июня 1992 г., г. Троицк /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Отд-ние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ветеринар. медицины РСХА, ЧГАУ, ТВИ. – Челябинск, 1992. – С. 19-20.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3B5B91D-B594-4B9A-BAAB-001BB25BECDE}" type="slidenum">
              <a:rPr lang="ru-RU" smtClean="0">
                <a:solidFill>
                  <a:schemeClr val="tx1"/>
                </a:solidFill>
              </a:rPr>
              <a:pPr/>
              <a:t>22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LEL\Pictures\ФОТООБОИ\ЦВЕТЫ\ЦВЕТУЩИЕ ДЕРЕВЬЯ\allfons.ru-21056.jpg"/>
          <p:cNvPicPr>
            <a:picLocks noChangeAspect="1" noChangeArrowheads="1"/>
          </p:cNvPicPr>
          <p:nvPr/>
        </p:nvPicPr>
        <p:blipFill>
          <a:blip r:embed="rId2">
            <a:lum bright="25000" contrast="-25000"/>
          </a:blip>
          <a:srcRect l="35535" r="14582" b="42329"/>
          <a:stretch>
            <a:fillRect/>
          </a:stretch>
        </p:blipFill>
        <p:spPr bwMode="auto">
          <a:xfrm>
            <a:off x="-357222" y="0"/>
            <a:ext cx="9501222" cy="6858000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286248" y="214290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1993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71480"/>
            <a:ext cx="8286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7013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Ф.Г.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Влияние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буталекса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на постнатальное развитие потомства //Актуальные проблемы ветеринарии, животноводства и подготовки кадров на Южном Урале: материалы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конф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Троицк. ветеринар.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ин-та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30-31 марта 1992 г. / ЧГАУ, ТВИ. – Челябинск, 1993. – С. 10-12.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Ф.Г.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Изучение возможного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эмбриотоксического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действия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гемоспоридина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// Актуальные проблемы ветеринарии, животноводства и подготовки кадров на Южном Урале: материалы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конф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Троицк. ветеринар.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ин-та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30-31 марта 1992 г. / ЧГАУ, ТВИ. – Челябинск, 1993. – С. 8-10.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Ф.Г.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Определение острой токсичности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гемоспоридина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// Актуальные проблемы ветеринарии, животноводства и подготовки кадров на Южном Урале: материалы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конф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Троицк. ветеринар.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ин-та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30-31 марта 1992 г. / ЧГАУ, ТВИ. – Челябинск, 1993. – С. 6-8.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286248" y="3357562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1994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786190"/>
            <a:ext cx="821537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7013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Ф.Г.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Изучение влияния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эраконда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на морфологические показатели крови у овец / Ф.Г.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Н.П.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Калинская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// Загрязненность экологических систем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токсикантами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фармакоклиническая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характеристика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эраконда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: материалы  1-й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конф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Троицк.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о-ва фармакологов / Рос.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о-во фармакологов, Троицкое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о-во фармакологов, ТВИ. – Троицк, 1994. – С. 24-25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indent="227013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Ф.Г.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Изучение возможной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тератогенной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активности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буталекса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// Проблемы ветеринарии, животноводства и подготовки кадров на Южном Урале : материалы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науч.-практ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науч.-метод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конф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., 2-4 марта 1994 г. / ЧГАУ, ТВИ. – Челябинск, 1994. – С. 15-16.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lvl="0" indent="227013" algn="just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ru-RU" sz="1600" dirty="0" smtClean="0">
              <a:latin typeface="Cambria" pitchFamily="18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3B5B91D-B594-4B9A-BAAB-001BB25BECDE}" type="slidenum">
              <a:rPr lang="ru-RU" smtClean="0">
                <a:solidFill>
                  <a:schemeClr val="tx1"/>
                </a:solidFill>
              </a:rPr>
              <a:pPr/>
              <a:t>23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LEL\Pictures\ФОТООБОИ\ЦВЕТЫ\ЦВЕТУЩИЕ ДЕРЕВЬЯ\allfons.ru-21056.jpg"/>
          <p:cNvPicPr>
            <a:picLocks noChangeAspect="1" noChangeArrowheads="1"/>
          </p:cNvPicPr>
          <p:nvPr/>
        </p:nvPicPr>
        <p:blipFill>
          <a:blip r:embed="rId2">
            <a:lum bright="25000" contrast="-25000"/>
          </a:blip>
          <a:srcRect l="35535" r="14582" b="42329"/>
          <a:stretch>
            <a:fillRect/>
          </a:stretch>
        </p:blipFill>
        <p:spPr bwMode="auto">
          <a:xfrm>
            <a:off x="-357222" y="0"/>
            <a:ext cx="9501222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428604"/>
            <a:ext cx="800105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Ф.Г.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Способ лечения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парвовирусного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энтерита собак с применение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эраконда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/ Ф.Г.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А.Н.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Н.В. Мякишева // Загрязненность экологических систем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токсикантами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фармакоклиническая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характеристика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эраконда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: материалы 1-й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конф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Троицк.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о-ва фармакологов / Рос.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о-во фармакологов, Троицкое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о-во фармакологов, ТВИ. – Троицк, 1994. – С. 22-24. – В сб. авт. указан: А. Н.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Н. В.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Мякишев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Рабочая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тетрадь – как метод активизации самостоятельной работы студентов по клинической диагностике / Ф.А.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Сунагатуллин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Ф.Г.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И.Ф.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Хазимухаметова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[и др.] // Проблемы ветеринарии, животноводства и подготовки кадров на Южном Урале : материалы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науч.-практ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науч.-метод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конф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., 2-4 марта 1994 г. / ЧГАУ, ТВИ. – Челябинск, 1994. – С. 138-140.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Способ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лечения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парвовирусного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энтерита собак: информационный листок / Челябинский ЦНТИ; [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Ф.Г.,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А.Н., Мякишева Н.В.]. – Челябинск: Челябинский ЦНТИ, 1994. – №486-94. – 3с.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3B5B91D-B594-4B9A-BAAB-001BB25BECDE}" type="slidenum">
              <a:rPr lang="ru-RU" smtClean="0">
                <a:solidFill>
                  <a:schemeClr val="tx1"/>
                </a:solidFill>
              </a:rPr>
              <a:pPr/>
              <a:t>24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071934" y="3786190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1995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lumMod val="9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4143380"/>
            <a:ext cx="80724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7013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Мякишева, Н.В.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Эффективность применения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эраконда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при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парвовирусном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энтерите собак / Н.В. Мякишева, Ф. Г.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А.Н.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// Материалы научно-практической конференции молодых ученых и специалистов: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конф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посвящ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65-летию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ин-та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/ ЧГАУ, УГИВМ. – Челябинск, 1995. – С. 55-59.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Профилактика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поствакцинальных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осложнений при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парвовирусном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энтерите собак: информационный листок / Челябинский центр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науч.-техн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информ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.; [Петров А.А.,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А.Н.,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Ф.Г., Мякишева Н.В.].–Челябинск: Челябинский ЦНТИ, 1995. – № 214-95. – 3с.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LEL\Pictures\ФОТООБОИ\ЦВЕТЫ\ЦВЕТУЩИЕ ДЕРЕВЬЯ\allfons.ru-21056.jpg"/>
          <p:cNvPicPr>
            <a:picLocks noChangeAspect="1" noChangeArrowheads="1"/>
          </p:cNvPicPr>
          <p:nvPr/>
        </p:nvPicPr>
        <p:blipFill>
          <a:blip r:embed="rId2">
            <a:lum bright="25000" contrast="-25000"/>
          </a:blip>
          <a:srcRect l="35535" r="14582" b="42329"/>
          <a:stretch>
            <a:fillRect/>
          </a:stretch>
        </p:blipFill>
        <p:spPr bwMode="auto">
          <a:xfrm>
            <a:off x="-357222" y="0"/>
            <a:ext cx="950122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357166"/>
            <a:ext cx="800105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Эпизоотическое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состояние г. Магнитогорска по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парвовирусному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энтериту собак / Ф.Г.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А.А. Петров, А.Н.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Н.В. Мякишева // Актуальные проблемы ветеринарии, животноводства и подготовки кадров на Южном Урале: материалы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науч.-метод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и метод.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конф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Урал.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гос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ин-та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ветеринар. медицины, 1-3 февр. 1995 г., г. Троицк / ЧГАУ, УГИВМ. – Челябинск, 1995. – С. 11-14.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3B5B91D-B594-4B9A-BAAB-001BB25BECDE}" type="slidenum">
              <a:rPr lang="ru-RU" smtClean="0">
                <a:solidFill>
                  <a:schemeClr val="tx1"/>
                </a:solidFill>
              </a:rPr>
              <a:pPr/>
              <a:t>25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286248" y="1643050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1996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2000240"/>
            <a:ext cx="8072494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7013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А. Н.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Эффективность применения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эраконда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при лечении и вакцинации против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парвовирусного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энтерита собак / А.Н.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Ф.Г.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Н.В. Мякишева // Материалы международной конференции «Загрязненность экологических систем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токсикантами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и актуальные вопросы современной фармакологии и токсикологии. Подготовка кадров», 1-2 окт. 1996 г. / УГИВМ, Троицкое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о-во фармакологов. – Троицк, 1996. – С. 93-96.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 Г.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Гематологические показатели у собак при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парвовирусном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энтерите / Ф.Г.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А.Н.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Н.В. Мякишева // Актуальные проблемы ветеринарной медицины, животноводства, обществознания и подготовки кадров на Южном Урале : материалы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науч.-метод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и метод.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конф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Уральского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гос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ин-та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ветеринар. медицины, 28, 29 февр. и 1 марта 1996 г., г. Троицк / ЧГАУ, УГИВМ. – Челябинск, 1996. – С. 18-21.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 Г.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Метод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электропунктурной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диагностики болезни печени собак / Ф.Г.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А.Н.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А.В. Храмов // Актуальные проблемы ветеринарной медицины, животноводства, обществознания и подготовки кадров на Южном Урале : материалы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науч.-метод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и метод.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конф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Уральского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гос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ин-та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ветеринар. медицины, 28, 29 февр. и 1 марта 1996 г., г. Троицк / ЧГАУ, УГИВМ. – Челябинск, 1996. – С. 21-23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LEL\Pictures\ФОТООБОИ\ЦВЕТЫ\ЦВЕТУЩИЕ ДЕРЕВЬЯ\allfons.ru-21056.jpg"/>
          <p:cNvPicPr>
            <a:picLocks noChangeAspect="1" noChangeArrowheads="1"/>
          </p:cNvPicPr>
          <p:nvPr/>
        </p:nvPicPr>
        <p:blipFill>
          <a:blip r:embed="rId2">
            <a:lum bright="25000" contrast="-25000"/>
          </a:blip>
          <a:srcRect l="35535" r="14582" b="42329"/>
          <a:stretch>
            <a:fillRect/>
          </a:stretch>
        </p:blipFill>
        <p:spPr bwMode="auto">
          <a:xfrm>
            <a:off x="-357222" y="0"/>
            <a:ext cx="950122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357166"/>
            <a:ext cx="8215370" cy="1284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Ф.Г.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Стимулирующее действие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эраконда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на организм щенят / Ф.Г.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А.Н.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// Материалы международной конференции «Загрязненность экологических систем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токсикантами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и актуальные вопросы современной фармакологии и токсикологии. Подготовка кадров», 1-2 окт. 1996 г. / УГИВМ, Троицкое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о-во фармакологов. – Троицк, 1996. – С. 96-98.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3B5B91D-B594-4B9A-BAAB-001BB25BECDE}" type="slidenum">
              <a:rPr lang="ru-RU" smtClean="0">
                <a:solidFill>
                  <a:schemeClr val="tx1"/>
                </a:solidFill>
              </a:rPr>
              <a:pPr/>
              <a:t>26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143372" y="1643050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1997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2000240"/>
            <a:ext cx="821537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7013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Ф.Г.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Влияние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эраконда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на эффективность лечения собак, больных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отодектозом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/ Ф.Г.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А.Н.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Т.В. Грищенко // Актуальные проблемы биологии, ветеринарной медицины мелких домашних и декоративных животных: материалы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науч.-практ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конф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Уральского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гос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ин-та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ветеринар. медицины, 22 мая 1997 г. / УГИВМ. – Троицк, 1997. – С. 51-52.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Ф.Г.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Опыт применения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эраконда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при лечении чумы плотоядных / Ф.Г.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А.Н.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Т.М. Сергеева // Актуальные проблемы биологии, ветеринарной медицины мелких домашних и декоративных животных: материалы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науч.-практ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конф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Уральского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гос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ин-та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ветеринар. медицины, 22 мая 1997 г. / УГИВМ. – Троицк, 1997. – С. 49-50.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Патент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2128048 Российская Федерация, МПК A 61 K 33/00, 35/78, A 01 N 53/00. Способ лечения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отодектоза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собак /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Ф.Г. ; заявитель и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патентообладатель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УГИВМ. – №97116990/13 ;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заявл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10.10.1997;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опубл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27.03.1999. – 10 с.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Рейтинговая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система оценки знаний студентов по клинической диагностике / А.В. Ермолин, И.Ф.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Хазимухаметова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Ф.Г.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[и др.] // Актуальные проблемы ветеринарной медицины, животноводства, обществознания и подготовки кадров на Южном Урале: материалы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., метод.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межвуз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конф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Уральского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гос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ин-та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ветеринар. медицины,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посвящ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90-летию проф. А.В. Есютина, 19-21 марта 1997 г., г. Троицк / ЧГАУ, УГИВМ. – Челябинск, 1997. – С. 187-188.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LEL\Pictures\ФОТООБОИ\ЦВЕТЫ\ЦВЕТУЩИЕ ДЕРЕВЬЯ\allfons.ru-21056.jpg"/>
          <p:cNvPicPr>
            <a:picLocks noChangeAspect="1" noChangeArrowheads="1"/>
          </p:cNvPicPr>
          <p:nvPr/>
        </p:nvPicPr>
        <p:blipFill>
          <a:blip r:embed="rId2">
            <a:lum bright="25000" contrast="-25000"/>
          </a:blip>
          <a:srcRect l="35535" r="14582" b="42329"/>
          <a:stretch>
            <a:fillRect/>
          </a:stretch>
        </p:blipFill>
        <p:spPr bwMode="auto">
          <a:xfrm>
            <a:off x="-357222" y="0"/>
            <a:ext cx="9501222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214290"/>
            <a:ext cx="8072494" cy="5978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7013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Эффективность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эраконда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при лечении телят, больных бронхопневмонией / Ф.Г.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Ф.А.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Сунагатуллин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А.Н.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Н.А. Кущ // Актуальные проблемы ветеринарной медицины, животноводства, обществознания и подготовки кадров на Южном Урале: материалы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., метод.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межвуз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конф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Уральского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гос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ин-та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ветеринар. медицины,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посвящ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90-летию проф. А.В. Есютина, 19-21 марта 1997 г., г. Троицк / ЧГАУ, УГИВМ. – Челябинск, 1997. – С. 24-26.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Сравнительная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оценка методов лечения телят больных бронхопневмонией: информационный листок / Челябинский центр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науч.-техн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информ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.; [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Ф.Г.,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Сунагатулин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Ф.А.,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А.Н., Кущ Н.А.]. – Челябинск: Челябинский ЦНТИ, 1997. – №296-97.– 3с. </a:t>
            </a: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ru-RU" sz="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indent="227013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1998</a:t>
            </a:r>
            <a:endParaRPr lang="ru-RU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ru-RU" sz="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Ф.Г.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Опыт лечения плотоядных, больных кишечной формой чумы / Ф.Г.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В.В.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Пачкова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А.Н.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// Актуальные проблемы ветеринарной медицины, животноводства, обществознания и подготовки кадров на Южном Урале: материалы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межвуз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науч.-практ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конф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., 19-20 марта 1998 г., г. Троицк / УГИВМ. – Троицк, 1998. – Ч. 1. – С. 26-28.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Патент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2126675C1 Российская Федерация, МПК A 61 H 39/00. Способ диагностики заболеваний печени у собак /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Ф.Г.,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Сунагатуллин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Ф.А.,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А.Н.; заявитель и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патентообладатель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УГИВМ. – №98101085/13; заявл05.01.1998 ;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опубл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27.02.1999. – 7 с. 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Патогенетическая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терапия при лечении легочной формы чумы плотоядных: информационный листок / Свердловский центр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науч.-техн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информ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.; [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Пачкова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В.В.,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А.Н.,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Ф.Г.]. – Свердловск: Свердловский ЦНТИ, 1998. – № 624-1998. – 3с. 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3B5B91D-B594-4B9A-BAAB-001BB25BECDE}" type="slidenum">
              <a:rPr lang="ru-RU" smtClean="0">
                <a:solidFill>
                  <a:schemeClr val="tx1"/>
                </a:solidFill>
              </a:rPr>
              <a:pPr/>
              <a:t>27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LEL\Pictures\ФОТООБОИ\ЦВЕТЫ\ЦВЕТУЩИЕ ДЕРЕВЬЯ\allfons.ru-21056.jpg"/>
          <p:cNvPicPr>
            <a:picLocks noChangeAspect="1" noChangeArrowheads="1"/>
          </p:cNvPicPr>
          <p:nvPr/>
        </p:nvPicPr>
        <p:blipFill>
          <a:blip r:embed="rId2">
            <a:lum bright="25000" contrast="-25000"/>
          </a:blip>
          <a:srcRect l="35535" r="14582" b="42329"/>
          <a:stretch>
            <a:fillRect/>
          </a:stretch>
        </p:blipFill>
        <p:spPr bwMode="auto">
          <a:xfrm>
            <a:off x="-357222" y="0"/>
            <a:ext cx="9501222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642918"/>
            <a:ext cx="792961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7013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Ф.Г.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Влияние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эраконда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тривитамина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морфобиохимические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показатели крови поросят при отъеме / Ф.Г.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А.Н.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А.Ю. Исаков // Актуальные проблемы ветеринарной медицины, животноводства, товароведения, обществознания и подготовки кадров на Южном Урале: материалы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междунар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науч.-практ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конф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посвящ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70-летию УГИВМ, 24-26 марта 1999 г. / УГИВМ. – Троицк, 1999. – Ч. 1. – С. 32-33.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Ф.Г.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Изучение влияния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эраконда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на функциональное состояние печени собак // Актуальные проблемы ветеринарной медицины мелких домашних и декоративных животных : материалы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межвуз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науч.-практ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конф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посвящ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70-летию УГИВМ, 20 мая 1999 г. / УГИВМ. – Троицк, 1999. – С. 67-68.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Ф.Г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Диагностика и лечение собак при кишечной форме чумы плотоядных / Ф.Г.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М.В. Михайлова, А.Н.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// Проблемы инфекционных и инвазионных болезней в животноводстве на современном этапе : тез.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докл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Междунар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конф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посвящ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80-летию МВА им. К.И. Скрябина, г. Москва, 1999 г. / Московская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гос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акад. ветеринар. медицины и биотехнологии им. К.И. Скрябина. – Москва, 1999. – С. 201-204.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Ф.Г.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Показатели электрокардиограммы у собак при внутримышечном введении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эраконда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[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Фитопрепарат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] / Ф.Г.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А.В. Ермолин // Экологические проблемы сельского хозяйства и производства качественной продукции : тез.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докл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Всерос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конф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посвящ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20-летию Урал. фил. ВНИИВСТЭ, 14-16 апр. 1999 г. / ВНИИ ветеринар. санитарии, гигиены и экологии, УГИВМ. – Москва; Челябинск, 1999. – С. 52-53.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357686" y="214290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1999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3B5B91D-B594-4B9A-BAAB-001BB25BECDE}" type="slidenum">
              <a:rPr lang="ru-RU" smtClean="0">
                <a:solidFill>
                  <a:schemeClr val="tx1"/>
                </a:solidFill>
              </a:rPr>
              <a:pPr/>
              <a:t>28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LEL\Pictures\ФОТООБОИ\ЦВЕТЫ\ЦВЕТУЩИЕ ДЕРЕВЬЯ\allfons.ru-21056.jpg"/>
          <p:cNvPicPr>
            <a:picLocks noChangeAspect="1" noChangeArrowheads="1"/>
          </p:cNvPicPr>
          <p:nvPr/>
        </p:nvPicPr>
        <p:blipFill>
          <a:blip r:embed="rId2">
            <a:lum bright="25000" contrast="-25000"/>
          </a:blip>
          <a:srcRect l="35535" r="14582" b="42329"/>
          <a:stretch>
            <a:fillRect/>
          </a:stretch>
        </p:blipFill>
        <p:spPr bwMode="auto">
          <a:xfrm>
            <a:off x="-357222" y="0"/>
            <a:ext cx="9501222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357166"/>
            <a:ext cx="8072494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7013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Ф.Г.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Показатели электрокардиограммы у собак при различных путях введения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эраконда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/ Ф.Г.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А.В. Ермолин // Актуальные проблемы ветеринарной хирургии: материалы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междунар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науч.-практ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конф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посвящ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70-летию каф. хирургии / Воронежский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гос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аграр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ун-т им. К.Д.Глинки. – Воронеж, 1999. – С. 76-78.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Ф.Г.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Экологическая безопасность лекарственных растений[Загрязнение лекарственного растительного сырья тяжелыми металлами] / Ф.Г.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А.Н.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Р.Р.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// Экологические проблемы сельского хозяйства и производства качественной продукции: тез.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докл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Всерос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конф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посвящ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20-летию Урал. фил. ВНИИВСТЭ, 14-16 апр. 1999 г. / ВНИИ ветеринар. санитарии, гигиены и экологии, УГИВМ. –Москва; Челябинск, 1999. – С. 50-52.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Комплексная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терапия при лечении легочной формы чумы плотоядных / Ф.Г.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М.В. Михайлова, А.В. Ермолин, А.Н.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// Актуальные проблемы ветеринарной хирургии: материалы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междунар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науч.-практ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конф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посвящ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70-летию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каф. хирургии / Воронежский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гос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аграр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ун-т им. К.Д.Глинки. – Воронеж, 1999. – С. 98-101.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Лекарственные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препараты НПФ «ВИК» для кошек и собак / Б.В.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Виолин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М.Б.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Ребезов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О.И. Филатова, М.В. Колесникова, Н.Н.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Максимюк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Ф.Г.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// Актуальные проблемы ветеринарной медицины мелких домашних и декоративных животных: материалы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межвуз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науч.-практ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конф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посвящ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70-летию УГИВМ, 20 мая 1999 г. / УГИВМ. – Троицк, 1999. – С. 13-15.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Эффективность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применения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фитопрепарата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эраконд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с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тривитамином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при отъеме поросят: информационный листок / Челябинский центр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науч.-техн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информ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.;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[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Ф.Г.,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А.Н., Исаков А.Ю.]. – Челябинск : Челябинский ЦНТИ, 1999. – № 227-99. – 3с.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3B5B91D-B594-4B9A-BAAB-001BB25BECDE}" type="slidenum">
              <a:rPr lang="ru-RU" smtClean="0">
                <a:solidFill>
                  <a:schemeClr val="tx1"/>
                </a:solidFill>
              </a:rPr>
              <a:pPr/>
              <a:t>29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LEL\Pictures\ФОТООБОИ\ЦВЕТЫ\ЦВЕТУЩИЕ ДЕРЕВЬЯ\allfons.ru-21056.jpg"/>
          <p:cNvPicPr>
            <a:picLocks noChangeAspect="1" noChangeArrowheads="1"/>
          </p:cNvPicPr>
          <p:nvPr/>
        </p:nvPicPr>
        <p:blipFill>
          <a:blip r:embed="rId2">
            <a:lum bright="25000" contrast="-25000"/>
          </a:blip>
          <a:srcRect l="35535" r="13676" b="35104"/>
          <a:stretch>
            <a:fillRect/>
          </a:stretch>
        </p:blipFill>
        <p:spPr bwMode="auto">
          <a:xfrm>
            <a:off x="0" y="0"/>
            <a:ext cx="916972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214290"/>
            <a:ext cx="8286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 2008 году была избрана на должность профессора кафедры клинической диагностики, основ ветеринарии и радиобиологии  (с 2009 года кафедры клинической диагностики и терапии животных). 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 2012 году переведена на должность профессора кафедры эпизоотологии, паразитологии и организации ветеринарного дела. 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Общий научно-педагогический стаж  составляет  38  лет. 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Гизатуллина</a:t>
            </a:r>
            <a:r>
              <a:rPr lang="ru-RU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Ф.Г. читает курс лекций и проводит лабораторно-практические занятия на высоком научно-методическом  уровне. </a:t>
            </a:r>
            <a:endParaRPr lang="ru-RU" b="1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6" name="Рисунок 5" descr="C:\Documents and Settings\пользователь\Рабочий стол\Фото Ф.Г\P1000935.JPG"/>
          <p:cNvPicPr/>
          <p:nvPr/>
        </p:nvPicPr>
        <p:blipFill>
          <a:blip r:embed="rId3" cstate="print">
            <a:lum bright="10000" contrast="30000"/>
          </a:blip>
          <a:srcRect/>
          <a:stretch>
            <a:fillRect/>
          </a:stretch>
        </p:blipFill>
        <p:spPr bwMode="auto">
          <a:xfrm>
            <a:off x="4214810" y="2714620"/>
            <a:ext cx="4286280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357158" y="3000372"/>
            <a:ext cx="37862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effectLst>
                  <a:glow rad="228600">
                    <a:schemeClr val="bg1">
                      <a:lumMod val="85000"/>
                      <a:alpha val="40000"/>
                    </a:schemeClr>
                  </a:glo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Гизатуллиной</a:t>
            </a:r>
            <a:r>
              <a:rPr lang="ru-RU" b="1" dirty="0" smtClean="0">
                <a:effectLst>
                  <a:glow rad="228600">
                    <a:schemeClr val="bg1">
                      <a:lumMod val="85000"/>
                      <a:alpha val="40000"/>
                    </a:schemeClr>
                  </a:glo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Ф. Г.  </a:t>
            </a:r>
          </a:p>
          <a:p>
            <a:pPr algn="ctr"/>
            <a:r>
              <a:rPr lang="ru-RU" b="1" dirty="0" smtClean="0">
                <a:effectLst>
                  <a:glow rad="228600">
                    <a:schemeClr val="bg1">
                      <a:lumMod val="85000"/>
                      <a:alpha val="40000"/>
                    </a:schemeClr>
                  </a:glo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опубликовано   более   </a:t>
            </a:r>
          </a:p>
          <a:p>
            <a:pPr algn="ctr"/>
            <a:r>
              <a:rPr lang="ru-RU" b="1" dirty="0" smtClean="0">
                <a:effectLst>
                  <a:glow rad="228600">
                    <a:schemeClr val="bg1">
                      <a:lumMod val="85000"/>
                      <a:alpha val="40000"/>
                    </a:schemeClr>
                  </a:glo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двухсот    работ,  </a:t>
            </a:r>
          </a:p>
          <a:p>
            <a:pPr algn="ctr"/>
            <a:r>
              <a:rPr lang="ru-RU" b="1" dirty="0" smtClean="0">
                <a:effectLst>
                  <a:glow rad="228600">
                    <a:schemeClr val="bg1">
                      <a:lumMod val="85000"/>
                      <a:alpha val="40000"/>
                    </a:schemeClr>
                  </a:glo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  том  числе издано  18  книг,  получено 5 патентов </a:t>
            </a:r>
          </a:p>
          <a:p>
            <a:pPr algn="ctr"/>
            <a:r>
              <a:rPr lang="ru-RU" b="1" dirty="0" smtClean="0">
                <a:effectLst>
                  <a:glow rad="228600">
                    <a:schemeClr val="bg1">
                      <a:lumMod val="85000"/>
                      <a:alpha val="40000"/>
                    </a:schemeClr>
                  </a:glo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на   изобретения. </a:t>
            </a:r>
            <a:endParaRPr lang="ru-RU" dirty="0">
              <a:effectLst>
                <a:glow rad="228600">
                  <a:schemeClr val="bg1">
                    <a:lumMod val="8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3B5B91D-B594-4B9A-BAAB-001BB25BECDE}" type="slidenum">
              <a:rPr lang="ru-RU" smtClean="0">
                <a:solidFill>
                  <a:schemeClr val="tx1"/>
                </a:solidFill>
              </a:rPr>
              <a:pPr/>
              <a:t>3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LEL\Pictures\ФОТООБОИ\ЦВЕТЫ\ЦВЕТУЩИЕ ДЕРЕВЬЯ\allfons.ru-21056.jpg"/>
          <p:cNvPicPr>
            <a:picLocks noChangeAspect="1" noChangeArrowheads="1"/>
          </p:cNvPicPr>
          <p:nvPr/>
        </p:nvPicPr>
        <p:blipFill>
          <a:blip r:embed="rId2">
            <a:lum bright="25000" contrast="-25000"/>
          </a:blip>
          <a:srcRect l="35535" r="14582" b="42329"/>
          <a:stretch>
            <a:fillRect/>
          </a:stretch>
        </p:blipFill>
        <p:spPr bwMode="auto">
          <a:xfrm>
            <a:off x="-357222" y="0"/>
            <a:ext cx="9501222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571480"/>
            <a:ext cx="8072494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7013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 Г.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Гематологические показатели собак, больных чумой / Ф.Г.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А.Н.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// Актуальные проблемы биологии и ветеринарной медицины мелких домашних животных: материалы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междунар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науч.-практ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конф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/ УГАВМ. – Троицк, 2000. –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Вып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3. – С. 24-25.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 Г.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Патологоанатомические изменения при остром течении чумы у щенят / Ф.Г.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А.Н.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// Актуальные проблемы биологии и ветеринарной медицины мелких домашних животных: материалы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междунар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науч.-практ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конф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 УГАВМ. – Троицк, 2000. –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Вып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3. – С. 27-28.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Ф.Г.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Фитотерапия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при чуме плотоядных / Ф.Г.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А.Н.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// Актуальные проблемы биологии и ветеринарной медицины мелких домашних животных: материалы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междунар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науч.-практ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конф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/ УГАВМ. – Троицк, 2000. –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Вып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3. – С. 26-27.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Горелик, О.В.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Влияние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эраконда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на молочную продуктивность, состав и свойства молока / О.В. Горелик, Ф.Г.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А.Н.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// Актуальные проблемы ветеринарной медицины, животноводства, товароведения, обществознания и подготовки кадров на Южном Урале : материалы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междунар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науч.-практ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и метод.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конф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(март, апрель 2000 г.) / УГАВМ. – Троицк, 2000. – Ч. 2. – С. 179-180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indent="227013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Михайлова, М.В.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Состояние иммунной системы собак при чуме плотоядных / М.В. Михайлова, Ф.Г.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А.Н.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// Восьмой международный конгресс по проблемам ветеринарной медицины мелких домашних животных: материалы, 6-8 апр. 2000г., Москва. – Москва, 2000. – С. 291-292.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Чума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плотоядных у собак (диагностика, симптомы, лечение) / Михайлова М.В.,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Ф.Г.,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А.Н., Ермолин А.В. // Здоровье, разведение и защита мелких домашних животных: материалы Первой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междунар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конф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(25-26 янв. 2000 г., Г. Уфа, Россия) / Башкирский ГАУ. – Уфа, 2000. – С. 71-73.</a:t>
            </a: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357686" y="214290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2000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3B5B91D-B594-4B9A-BAAB-001BB25BECDE}" type="slidenum">
              <a:rPr lang="ru-RU" smtClean="0">
                <a:solidFill>
                  <a:schemeClr val="tx1"/>
                </a:solidFill>
              </a:rPr>
              <a:pPr/>
              <a:t>30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LEL\Pictures\ФОТООБОИ\ЦВЕТЫ\ЦВЕТУЩИЕ ДЕРЕВЬЯ\allfons.ru-21056.jpg"/>
          <p:cNvPicPr>
            <a:picLocks noChangeAspect="1" noChangeArrowheads="1"/>
          </p:cNvPicPr>
          <p:nvPr/>
        </p:nvPicPr>
        <p:blipFill>
          <a:blip r:embed="rId2">
            <a:lum bright="25000" contrast="-25000"/>
          </a:blip>
          <a:srcRect l="35535" r="14582" b="42329"/>
          <a:stretch>
            <a:fillRect/>
          </a:stretch>
        </p:blipFill>
        <p:spPr bwMode="auto">
          <a:xfrm>
            <a:off x="-357222" y="0"/>
            <a:ext cx="950122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0"/>
            <a:ext cx="8286808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ru-RU" sz="8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2001</a:t>
            </a:r>
          </a:p>
          <a:p>
            <a:pPr lvl="0" indent="227013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ru-RU" sz="800" i="1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Ф.Г.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Использование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эраконда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для снижения уровня тяжелых металлов в организме собак / Ф.Г.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А.Н.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// Девятый Московский международный ветеринарный конгресс: материалы, 12-14 апр. 2001 г., Москва. – Москва, 2001. – С. 155-156.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Ф.Г.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Основные принципы проведения фармакологической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иммунокоррекции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/ Ф.Г.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А.Н.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// Актуальные проблемы биологии и ветеринарной медицины мелких домашних животных: материалы IV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междунар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науч.-практ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конф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/ УГАВМ. – Троицк, 2001. – С. 95-97.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Иммунная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реактивность свиноматок с различной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стресс-устойчивостью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/ В.В.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Пачкова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А.И. Кузнецов, Ф.Г.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А.Н.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//Актуальные проблемы ветеринарной медицины: материалы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межвуз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науч.-практ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и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науч.-метод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конф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«Актуальные проблемы ветеринарной медицины, животноводства, товароведения, обществознания и подготовки кадров на Южном Урале на рубеже веков» / УГАВМ. –Троицк: УГАВМ, 2001. – С. 81-83.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3B5B91D-B594-4B9A-BAAB-001BB25BECDE}" type="slidenum">
              <a:rPr lang="ru-RU" smtClean="0">
                <a:solidFill>
                  <a:schemeClr val="tx1"/>
                </a:solidFill>
              </a:rPr>
              <a:pPr/>
              <a:t>31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9058" y="3714752"/>
            <a:ext cx="927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27013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2002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4143380"/>
            <a:ext cx="8286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7013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Ф.Г.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Влияние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лейкинферона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на состояние иммунной системы телят при инфекционном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ринотрахеите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// Ветеринарный врач. – 2002. – № 2. – С. 63-65.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Ф.Г.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Влияние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эраконда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морфобиохимические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показатели крови телят при инфекционном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ринотрахеите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// Новые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энтеросорбенты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и фармакологически активные вещества и их применение в ветеринарии и животноводстве : материалы международной научно-практической конференции, посвященной восьмидесятилетию Заслуженного деятеля науки РФ, доктора ветеринарных наук, профессора М. И. Рабиновича, 26-27 июня 2002 г. / УГАВМ. – Троицк, 2002. – С. 127-129.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LEL\Pictures\ФОТООБОИ\ЦВЕТЫ\ЦВЕТУЩИЕ ДЕРЕВЬЯ\allfons.ru-21056.jpg"/>
          <p:cNvPicPr>
            <a:picLocks noChangeAspect="1" noChangeArrowheads="1"/>
          </p:cNvPicPr>
          <p:nvPr/>
        </p:nvPicPr>
        <p:blipFill>
          <a:blip r:embed="rId2">
            <a:lum bright="25000" contrast="-25000"/>
          </a:blip>
          <a:srcRect l="35535" r="14582" b="42329"/>
          <a:stretch>
            <a:fillRect/>
          </a:stretch>
        </p:blipFill>
        <p:spPr bwMode="auto">
          <a:xfrm>
            <a:off x="-357222" y="0"/>
            <a:ext cx="950122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428604"/>
            <a:ext cx="8072494" cy="3193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Ф.Г.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Влияние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эраконда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на состояние иммунной системы телят при инфекционном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ринотрахеите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//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Био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– 2002. – № 1 (16). – С. 26-28.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Ф.Г.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Иммунобиохимический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статус коров в условиях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биопатогенной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зоны //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Био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– 2002. – № 5 (20). – С. 27-28.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Ф.Г.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Иммунологическая реактивность телят при иммунизации против инфекционного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ринотрахеита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 [Челябинская обл.] // Вестник ветеринарии. – 2002. – № 23 (2). – С. 28-31.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Использование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эраконда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для снижения избыточного содержания тяжелых металлов в организме коров / В.С.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Сливко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[и др.] // Аграрная наука – 2001 год: сб.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тр. / Тюменская ГСХА. – Тюмень, 2002. – С. 121-124.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Рахматуллин, Э. К.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Динамика гематологических и биохимических показателей крови коров после применения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эраконда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[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Иммуностимулятор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] / Э.К. Рахматуллин, Г.В. Аникина, Ф.Г.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// Вестник РАСХН. – 2002. – № 3. – С. 75-77.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3B5B91D-B594-4B9A-BAAB-001BB25BECDE}" type="slidenum">
              <a:rPr lang="ru-RU" smtClean="0">
                <a:solidFill>
                  <a:schemeClr val="tx1"/>
                </a:solidFill>
              </a:rPr>
              <a:pPr/>
              <a:t>32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71934" y="3571876"/>
            <a:ext cx="927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27013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2003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3929066"/>
            <a:ext cx="80724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7013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Ф.Г.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Фармакокоррекция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иммунологических нарушений у собак при чуме плотоядных / Ф.Г.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А.Н.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// Материалы V Всероссийской конференции «Актуальные вопросы ветеринарной медицины мелких домашних животных». – Екатеринбург, 2003. – Вып.5. – С. 35-38.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Патент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2256460C2 Российская Федерация, МПК A 61 K 35/78, 31/245, 31/375, A 61 P 11/00. Способ лечения неспецифической бронхопневмонии у телят /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Ф.Г.,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А.Н. ;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патентообладатель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: УГАВМ. – №2003126980/14 ;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заявл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04.09.2003 ;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опубл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20.07.2005,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Бюл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№ 20. – 12 с.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LEL\Pictures\ФОТООБОИ\ЦВЕТЫ\ЦВЕТУЩИЕ ДЕРЕВЬЯ\allfons.ru-21056.jpg"/>
          <p:cNvPicPr>
            <a:picLocks noChangeAspect="1" noChangeArrowheads="1"/>
          </p:cNvPicPr>
          <p:nvPr/>
        </p:nvPicPr>
        <p:blipFill>
          <a:blip r:embed="rId2">
            <a:lum bright="25000" contrast="-25000"/>
          </a:blip>
          <a:srcRect l="35535" r="14582" b="42329"/>
          <a:stretch>
            <a:fillRect/>
          </a:stretch>
        </p:blipFill>
        <p:spPr bwMode="auto">
          <a:xfrm>
            <a:off x="-357222" y="0"/>
            <a:ext cx="9501222" cy="685800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3B5B91D-B594-4B9A-BAAB-001BB25BECDE}" type="slidenum">
              <a:rPr lang="ru-RU" smtClean="0">
                <a:solidFill>
                  <a:schemeClr val="tx1"/>
                </a:solidFill>
              </a:rPr>
              <a:pPr/>
              <a:t>33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85728"/>
            <a:ext cx="8286808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7013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2004</a:t>
            </a:r>
            <a:endParaRPr lang="ru-RU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lvl="0" indent="227013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ru-RU" sz="800" i="1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Патент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2275817 Российская Федерация, МПК A23K 1/00 (2006.01), A01G 31/00 (2006.01). Способ производства обогащенного зеленого корма / Авдеев М.В., Воловик Е.Л., Попов В.М.,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Басарыгина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Е.М.,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Басарыгина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Т.А.,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Ф.Г.,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Порхунова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Т.В.;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патентообладатель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: ЧГАУ. – № 2004121290/13 ;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заявл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12.07.2004 ;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опубл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10.05.2006,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Бюл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№ 13.</a:t>
            </a: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ru-RU" sz="8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2005</a:t>
            </a:r>
          </a:p>
          <a:p>
            <a:pPr lvl="0" indent="227013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ru-RU" sz="800" i="1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А.Н.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О роли клинической иммунологии в подготовке ветеринарных врачей / А.Н.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Ф.Г.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// Актуальные проблемы биологии и ветеринарной медицины мелких домашних животных: материалы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междунар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науч.-практ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конф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посвящ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75-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летию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УГАВМ / УГАВМ. – Троицк, 2005. – С. 370-372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indent="227013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Ф.Г.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Влияние препарата «СГОЛ» на гематологические показатели черно-бурых лисиц / Ф.Г.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А.Н.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Т.В.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Таужанова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// Актуальные проблемы биологии и ветеринарной медицины мелких домашних животных: материалы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междунар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науч.-практ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конф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посвящ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75-летию УГАВМ / УГАВМ. – Троицк, 2005. – С. 211-214.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Ф.Г.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Изучение иммунной реактивности организма черно-бурых лисиц при даче препарата «СГОЛ» / Ф.Г.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А.Н.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Т.В.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Таужанова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// Актуальные проблемы биологии и ветеринарной медицины мелких домашних животных : материалы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междунар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науч.-практ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конф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посвящ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75-летию УГАВМ / УГАВМ. – Троицк, 2005. – С. 214-217.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Ф.Г.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Иммунный статус свиноматок с различной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стресс-устойчивостью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[К вопросу селекции свиней крупной белой породы] / Ф.Г.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А.Н.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В.В.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Пачкова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// Известия Оренбургского государственного аграрного университета. – 2005. – № 4. – С. 88-90.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LEL\Pictures\ФОТООБОИ\ЦВЕТЫ\ЦВЕТУЩИЕ ДЕРЕВЬЯ\allfons.ru-21056.jpg"/>
          <p:cNvPicPr>
            <a:picLocks noChangeAspect="1" noChangeArrowheads="1"/>
          </p:cNvPicPr>
          <p:nvPr/>
        </p:nvPicPr>
        <p:blipFill>
          <a:blip r:embed="rId2">
            <a:lum bright="25000" contrast="-25000"/>
          </a:blip>
          <a:srcRect l="35535" r="14582" b="42329"/>
          <a:stretch>
            <a:fillRect/>
          </a:stretch>
        </p:blipFill>
        <p:spPr bwMode="auto">
          <a:xfrm>
            <a:off x="-357222" y="0"/>
            <a:ext cx="9501222" cy="685800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3B5B91D-B594-4B9A-BAAB-001BB25BECDE}" type="slidenum">
              <a:rPr lang="ru-RU" smtClean="0">
                <a:solidFill>
                  <a:schemeClr val="tx1"/>
                </a:solidFill>
              </a:rPr>
              <a:pPr/>
              <a:t>34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57166"/>
            <a:ext cx="8001056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Ф.Г.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Организация подготовки кадров по ветеринарной медицине мелких домашних животных // Актуальные проблемы биологии и ветеринарной медицины мелких домашних животных: материалы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междунар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науч.-практ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конф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посвящ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75-летию УГАВМ / УГАВМ. – Троицк, 2005. –  С. 368-370.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Ф.Г.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Способ регуляции процессов адаптации у физиологически зрелых и физиологически незрелых поросят при отъеме [Применение 10%-ного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р-раэраконда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] / Ф.Г.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А.Н.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Е.Г. Масленникова // Актуальные проблемы биологии и ветеринарной медицины мелких домашних животных: материалы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междунар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науч.-практ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конф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посвящ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75-летию УГАВМ / УГАВМ. – Троицк, 2005. –  С. 306-308.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Даллакян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К.В.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Эффективность средств комплексной терапии при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парвовирусном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энтерите у собак / К.В.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Даллакян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Ю.С.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Шагиахметов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Ф.Г.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// Актуальные проблемы ветеринарной медицины : материалы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междунар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науч.-практ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конф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посвящ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75-летию УГАВМ, 23-24 марта 2005 г. / УГАВМ. –Троицк, 2005. – С. 49.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3500438"/>
            <a:ext cx="8001056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7013"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2006</a:t>
            </a:r>
          </a:p>
          <a:p>
            <a:pPr lvl="0" indent="227013"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ru-RU" sz="900" i="1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Ф.Г.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Гематологические показатели свиней с различной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стресс-чувствительностью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[К селекции свиноматок крупной белой породы] / Ф.Г.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А.Н.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В.В.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Пачкова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// Ученые записки Казанской государственной академии ветеринарной медицины имени Н.Э. Баумана. – 2006. – Т. 182. – С. 70-77.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LEL\Pictures\ФОТООБОИ\ЦВЕТЫ\ЦВЕТУЩИЕ ДЕРЕВЬЯ\allfons.ru-21056.jpg"/>
          <p:cNvPicPr>
            <a:picLocks noChangeAspect="1" noChangeArrowheads="1"/>
          </p:cNvPicPr>
          <p:nvPr/>
        </p:nvPicPr>
        <p:blipFill>
          <a:blip r:embed="rId2">
            <a:lum bright="25000" contrast="-25000"/>
          </a:blip>
          <a:srcRect l="35535" r="14582" b="42329"/>
          <a:stretch>
            <a:fillRect/>
          </a:stretch>
        </p:blipFill>
        <p:spPr bwMode="auto">
          <a:xfrm>
            <a:off x="-357222" y="0"/>
            <a:ext cx="9501222" cy="685800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3B5B91D-B594-4B9A-BAAB-001BB25BECDE}" type="slidenum">
              <a:rPr lang="ru-RU" smtClean="0">
                <a:solidFill>
                  <a:schemeClr val="tx1"/>
                </a:solidFill>
              </a:rPr>
              <a:pPr/>
              <a:t>35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42851"/>
            <a:ext cx="8358246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7013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2007</a:t>
            </a:r>
            <a:endParaRPr lang="ru-RU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lvl="0" indent="227013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ru-RU" sz="800" i="1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Клинико-гематологический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статус у голландских коров в ООО «Песчаное» Увельского района Челябинской области [Выявление заболеваний незаразной этиологии при проведении диспансеризации дойного стада]/ Ермолин А.В., Мальцева Л.Ф.,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Ф.Г.,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С.Р., Каримова А.Ш., Кузьмина Л.Н., Малов Д.В. // Актуальные вопросы ветеринарной медицины и биологии : материалы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междунар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науч.-практ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конф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(13-14 марта 2007 г.) / УГАВМ. – Троицк, 2007. – С. 46-48.</a:t>
            </a: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ru-RU" sz="8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2008</a:t>
            </a:r>
          </a:p>
          <a:p>
            <a:pPr lvl="0" indent="227013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ru-RU" sz="800" i="1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И. А.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Особенности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иммунобиохимического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статуса животных в условиях техногенного загрязнения окружающей среды [Содержание крупного рогатого скота в зоне выбросов тепловой электростанции, работающей на угле] /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И.А.,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Ф.Г. // Аграрный вестник Урала. – 2008. – № 6. – С. 75-77.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А. Н.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Адаптивные изменения иммунной реактивности организма животных /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А.Н.,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Ф.Г. // Инновационные подходы в ветеринарии, биологии, экологии к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здоровьесбережению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в сельском хозяйстве : материалы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междунар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науч.-практ.конф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., 20 марта 2008 г. / УГАВМ. – Троицк, 2008. – С. 180-183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ru-RU" sz="8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lvl="0" indent="227013"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2009</a:t>
            </a:r>
          </a:p>
          <a:p>
            <a:pPr lvl="0" indent="227013"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ru-RU" sz="700" i="1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А.Н.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Естественная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резистентность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свиней при адаптации к факторам внешней среды /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А.Н.,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Ф.Г.,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Пачкова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В.В. // Разработка и испытание современных технологий получения и переработки продукции животноводства : материалы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междунар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науч.-практ.конф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посвящ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80-летию УГАВМ / УГАВМ. – Троицк, 2009. – С. 46-50.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LEL\Pictures\ФОТООБОИ\ЦВЕТЫ\ЦВЕТУЩИЕ ДЕРЕВЬЯ\allfons.ru-21056.jpg"/>
          <p:cNvPicPr>
            <a:picLocks noChangeAspect="1" noChangeArrowheads="1"/>
          </p:cNvPicPr>
          <p:nvPr/>
        </p:nvPicPr>
        <p:blipFill>
          <a:blip r:embed="rId2">
            <a:lum bright="25000" contrast="-25000"/>
          </a:blip>
          <a:srcRect l="35535" r="14582" b="42329"/>
          <a:stretch>
            <a:fillRect/>
          </a:stretch>
        </p:blipFill>
        <p:spPr bwMode="auto">
          <a:xfrm>
            <a:off x="-357222" y="0"/>
            <a:ext cx="9501222" cy="685800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3B5B91D-B594-4B9A-BAAB-001BB25BECDE}" type="slidenum">
              <a:rPr lang="ru-RU" smtClean="0">
                <a:solidFill>
                  <a:schemeClr val="tx1"/>
                </a:solidFill>
              </a:rPr>
              <a:pPr/>
              <a:t>36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85728"/>
            <a:ext cx="821537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Ф.Г.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Коррекция иммунной системы организма собак, больных чумой плотоядных /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Ф.Г.,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А.Н.,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Семенец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М.В. // Актуальные проблемы биологии и ветеринарной медицины мелких домашних животных: материалы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Междунар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науч.-практ.конф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посвящ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80-летию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каф.анатомии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и гистологии с.-х. животных, 110-летию со дня рождения проф. Н.И.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Акаевского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и 15-летию кинологического центра / УГАВМ. – Троицк, 2009. – С. 219-222.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Ф.Г.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Состояние клеточного звена иммунной системы телят при инфекционном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ринотрахеите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// Инновационные подходы в ветеринарии, биологии и экологии : материалы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междунар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науч.-практ.конф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посвящ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80-летию УГАВМ / УГАВМ. – Троицк, 2009. – С. 49-51.</a:t>
            </a: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ru-RU" sz="8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2010</a:t>
            </a:r>
          </a:p>
          <a:p>
            <a:pPr lvl="0" indent="227013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ru-RU" sz="800" i="1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Ф.Г.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Вклад профессора А.В. Васильева в развитие ветеринарной гематологии /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Ф.Г.,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А.Н. // Современные аспекты товароведения и экспертизы потребительских товаров. Экономика АПК; Актуальные проблемы подготовки кадров в системе профессионального образования. Вопросы истории, философии и политологии: материалы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междунар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науч.-практ.конф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/ УГАВМ. – Троицк, 2010. – С. 181-184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Ф.Г.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Эпидемиологическая ситуация по туберкулезу в Челябинской области /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 Г., Паньков Е. В. // Инновационные подходы в ветеринарии, биологии и экологии, 17 март. 2010 г.; Совершенствование и внедрение современных технологий получения и переработки продукции животноводства, 18 март. 2010 г.: материалы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междунар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науч.-практ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конф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/ УГАВМ. – Троицк, 2010. – С. 82-84.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ea typeface="Calibri" pitchFamily="34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LEL\Pictures\ФОТООБОИ\ЦВЕТЫ\ЦВЕТУЩИЕ ДЕРЕВЬЯ\allfons.ru-21056.jpg"/>
          <p:cNvPicPr>
            <a:picLocks noChangeAspect="1" noChangeArrowheads="1"/>
          </p:cNvPicPr>
          <p:nvPr/>
        </p:nvPicPr>
        <p:blipFill>
          <a:blip r:embed="rId2">
            <a:lum bright="25000" contrast="-25000"/>
          </a:blip>
          <a:srcRect l="35535" r="14582" b="42329"/>
          <a:stretch>
            <a:fillRect/>
          </a:stretch>
        </p:blipFill>
        <p:spPr bwMode="auto">
          <a:xfrm>
            <a:off x="-357222" y="0"/>
            <a:ext cx="9501222" cy="685800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3B5B91D-B594-4B9A-BAAB-001BB25BECDE}" type="slidenum">
              <a:rPr lang="ru-RU" smtClean="0">
                <a:solidFill>
                  <a:schemeClr val="tx1"/>
                </a:solidFill>
              </a:rPr>
              <a:pPr/>
              <a:t>37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42852"/>
            <a:ext cx="835824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7013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2011</a:t>
            </a:r>
            <a:endParaRPr lang="ru-RU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ru-RU" sz="800" i="1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И.А.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Изменения некоторых биохимических показателей крови и молока коров, инфицированных ВЛКРС /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И.А.,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Ф.Г. // Ученые записки Казанской государственной академии ветеринарной медицины имени Н.Э. Баумана. – 2011. – Т. 207. – С. 137-142.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Ф.Г.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Изменения в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морфобиохимическом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статусе крови коров в условиях биогеохимической провинции /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Ф.Г.,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Пустозеров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П.А.,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И.А. // Ученые записки Казанской государственной академии ветеринарной медицины имени Н. Э. Баумана. – 2011. – Т. 207. – С. 128-132.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Ф.Г.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Клинико-физиологическое состояние и биохимический статус коров в условиях биогеохимической провинции [Загрязнение кормов тяжелыми металлами в пригородной зоне г. Миасса Челябинской обл.]/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Ф.Г., Чижова Е.А.,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И.А. // Научное обеспечение инновационного развития отечественного животноводства : материалы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Всерос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науч.-практ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конф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., 16-17 июня 2011 г. /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Северо-Кавказский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зон.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науч.-исслед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ветеринар.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ин-т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– Новочеркасск, 2011. – С. 133-137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indent="227013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Ф.Г.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Морфологические и биохимические показатели крови телок, полученных от коров, инфицированных ВЛКРС / Ф.Г.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Г.А. Каримова, И.А.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// Научное обеспечение развития АПК в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современныхусловиях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:материалы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Всерос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науч.-практ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конф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(15-18 февр. 2011 г.) / Ижевская. ГСХА. – Ижевск, 2011. – Т. 2. – С. 38-42.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Ф.Г.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Роль профессора Н.И.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Акаевского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в развитии биологических наук в Троицком ветеринарном институте / Ф.Г.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А.Н.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// Современные аспекты товароведения и экспертизы потребительских товаров. Экономика АПК; Актуальные проблемы подготовки кадров в системе профессионального образования. Вопросы истории, философии и политологии: материалы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междунар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науч.-практ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конф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/ УГАВМ. – Троицк, 2011. – С. 224-229.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LEL\Pictures\ФОТООБОИ\ЦВЕТЫ\ЦВЕТУЩИЕ ДЕРЕВЬЯ\allfons.ru-21056.jpg"/>
          <p:cNvPicPr>
            <a:picLocks noChangeAspect="1" noChangeArrowheads="1"/>
          </p:cNvPicPr>
          <p:nvPr/>
        </p:nvPicPr>
        <p:blipFill>
          <a:blip r:embed="rId2">
            <a:lum bright="25000" contrast="-25000"/>
          </a:blip>
          <a:srcRect l="35535" r="14582" b="42329"/>
          <a:stretch>
            <a:fillRect/>
          </a:stretch>
        </p:blipFill>
        <p:spPr bwMode="auto">
          <a:xfrm>
            <a:off x="-357222" y="0"/>
            <a:ext cx="9501222" cy="685800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3B5B91D-B594-4B9A-BAAB-001BB25BECDE}" type="slidenum">
              <a:rPr lang="ru-RU" smtClean="0">
                <a:solidFill>
                  <a:schemeClr val="tx1"/>
                </a:solidFill>
              </a:rPr>
              <a:pPr/>
              <a:t>38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85728"/>
            <a:ext cx="821537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Ф.Г.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Устойчивость к лейкозу коров разных генотипов на Южном Урале /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Ф.Г.,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И.А. // Ученые записки Казанской государственной академии ветеринарной медицины имени Н. Э. Баумана. – 2011. – Т. 207. – С. 124-128.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Патент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2442579 Российская Федерация, МПК A61K 31/355 (2006.01), A61K 31/375 (2006.01), A61K 31/59 (2006.01), A61K 36/00 (2006.01). Способ профилактики технологического стресса у поросят /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Ф.Г.,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А.Н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.;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патентообладатель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УГАВМ. – №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2011101094/15;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заявл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12.01.2011;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опубл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20.02.2012,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Бюл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№ 5. 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Пустозеров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П.А.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Изменения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морфобиохимического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состава крови телят, больных бронхопневмонией, в условиях биогеохимической провинции /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Пустозеров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П.А.,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Ф.Г.,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И.А. // Аграрный вестник Урала. – 2011. – № 10. – С. 11-12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ru-RU" sz="8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lvl="0" indent="227013"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2012</a:t>
            </a:r>
          </a:p>
          <a:p>
            <a:pPr lvl="0" indent="227013"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ru-RU" sz="700" i="1" dirty="0" smtClean="0"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А.Н.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Особенности гематологического и биохимического статуса коров в биогеохимической провинции /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И.А.,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Ф.Г. // Научное обеспечение инновационного развития в ветеринарной медицине: материалы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междунар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науч.-практ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конф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посвящ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90-летию со дня рождения Рабинович Моисея Исааковича / УГАВМ. – Троицк, 2012. – С. 34-38.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Ф.Г.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Вклад научной школы профессора Н.П.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Рухлядева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в развитие ветеринарной гематологии /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Ф.Г.,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А.Н. // Управление качеством и конкурентоспособность потребительских товаров. Экономика АПК, 28 марта 2012 г.; Профессиональное образование: проблемы, задачи и пути совершенствования, 4 апр. 2012 г.; Вопросы профессиональной подготовки студентов вуза: теоретические и практические подходы, 5 апр. 2012 г.: материалы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междунар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науч.-практ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., метод.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конф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/ УГАВМ. – Троицк, 2012. – С. 347-353.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LEL\Pictures\ФОТООБОИ\ЦВЕТЫ\ЦВЕТУЩИЕ ДЕРЕВЬЯ\allfons.ru-21056.jpg"/>
          <p:cNvPicPr>
            <a:picLocks noChangeAspect="1" noChangeArrowheads="1"/>
          </p:cNvPicPr>
          <p:nvPr/>
        </p:nvPicPr>
        <p:blipFill>
          <a:blip r:embed="rId2">
            <a:lum bright="25000" contrast="-25000"/>
          </a:blip>
          <a:srcRect l="35535" r="14582" b="42329"/>
          <a:stretch>
            <a:fillRect/>
          </a:stretch>
        </p:blipFill>
        <p:spPr bwMode="auto">
          <a:xfrm>
            <a:off x="-357222" y="0"/>
            <a:ext cx="9501222" cy="685800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3B5B91D-B594-4B9A-BAAB-001BB25BECDE}" type="slidenum">
              <a:rPr lang="ru-RU" smtClean="0">
                <a:solidFill>
                  <a:schemeClr val="tx1"/>
                </a:solidFill>
              </a:rPr>
              <a:pPr/>
              <a:t>39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85728"/>
            <a:ext cx="821537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Ф.Г.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Характеристика морфологических и биохимических показателей крови телок, рожденных от коров, инфицированных ВЛКРС /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Ф.Г., Каримова Г.А.,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И.А. // Научное обеспечение инновационного развития в ветеринарной медицине : материалы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междунар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науч.-практ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конф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посвящ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90-летию со дня рождения Рабиновича Моисея Исааковича / УГАВМ. – Троицк, 2012. – С. 24-26.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Сафина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Э.Ф.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Влияние кормовой добавки «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Гувитан-С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» на минеральный обмен коров в условиях биогеохимической провинции / Сафина Э.Ф.,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Ф.Г.,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И.А. // Ученые записки Казанской государственной академии ветеринарной медицины им. Н.Э. Баумана.  – 2012. – Т. 210. – С. 200-205.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Сафина, Э.Ф.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Влияние кормовой добавки «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Гувитан-С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» на морфологические и биохимические показатели крови коров / Сафина Э.Ф.,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Ф.Г.,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И.А. // Ученые записки Казанской государственной академии ветеринарной медицины им. Н.Э. Баумана. – 2012. – Т. 210. – С. 195-200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ru-RU" sz="8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lvl="0" indent="227013"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2013</a:t>
            </a:r>
          </a:p>
          <a:p>
            <a:pPr lvl="0" indent="227013"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ru-RU" sz="1100" i="1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Ф.Г.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Влияние препарата «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Рипосол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» на гематологические показатели коров, инфицированных ВЛКРС /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Ф.Г.,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И.А. // Наука: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науч.-производственный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журнал /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КИнЭУ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– 2013. – Спец.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вып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«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Агро-биологические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науки». – С. 100-102.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Ф.Г.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Особенности проявления лейкоза крупного рогатого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скотав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лесостепной зоне Южного Урала /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Ф.Г.,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И.А., Родионова И.А. // Инновационные технологии в ветеринарии, биологии и экологии: материалы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междунар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науч.-практ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конф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13 март. 2013 г. / УГАВМ. – Троицк, 2013. – Ч. 1. – С. 91-96. –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Библиогр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.: с. 96 (3 назв.).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LEL\Pictures\ФОТООБОИ\ЦВЕТЫ\ЦВЕТУЩИЕ ДЕРЕВЬЯ\allfons.ru-21056.jpg"/>
          <p:cNvPicPr>
            <a:picLocks noChangeAspect="1" noChangeArrowheads="1"/>
          </p:cNvPicPr>
          <p:nvPr/>
        </p:nvPicPr>
        <p:blipFill>
          <a:blip r:embed="rId2">
            <a:lum bright="25000" contrast="-25000"/>
          </a:blip>
          <a:srcRect l="35535" r="13676" b="35104"/>
          <a:stretch>
            <a:fillRect/>
          </a:stretch>
        </p:blipFill>
        <p:spPr bwMode="auto">
          <a:xfrm>
            <a:off x="0" y="0"/>
            <a:ext cx="9169720" cy="6858000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85720" y="285728"/>
            <a:ext cx="85011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bg1">
                      <a:lumMod val="85000"/>
                      <a:alpha val="40000"/>
                    </a:schemeClr>
                  </a:glo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Ф.Г.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bg1">
                      <a:lumMod val="85000"/>
                      <a:alpha val="40000"/>
                    </a:schemeClr>
                  </a:glo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Гизатуллина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bg1">
                      <a:lumMod val="85000"/>
                      <a:alpha val="40000"/>
                    </a:schemeClr>
                  </a:glo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руководит научной работой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bg1">
                      <a:lumMod val="85000"/>
                      <a:alpha val="40000"/>
                    </a:schemeClr>
                  </a:glo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bg1">
                      <a:lumMod val="85000"/>
                      <a:alpha val="40000"/>
                    </a:schemeClr>
                  </a:glo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студентов-кружковцев, совместно со студентами опубликовано более 30 работ, одна работа отмечена дипломом студенческой секции XVII Московского международного ветеринарного конгресса.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228600">
                  <a:schemeClr val="bg1">
                    <a:lumMod val="85000"/>
                    <a:alpha val="4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</p:txBody>
      </p:sp>
      <p:pic>
        <p:nvPicPr>
          <p:cNvPr id="8" name="Рисунок 7" descr="C:\Documents and Settings\пользователь\Рабочий стол\Бакал.35гр\Фото занят.35гр\P1040051.JPG"/>
          <p:cNvPicPr/>
          <p:nvPr/>
        </p:nvPicPr>
        <p:blipFill>
          <a:blip r:embed="rId3" cstate="print">
            <a:lum bright="20000" contrast="40000"/>
          </a:blip>
          <a:srcRect l="13007" t="9945" r="14285" b="18521"/>
          <a:stretch>
            <a:fillRect/>
          </a:stretch>
        </p:blipFill>
        <p:spPr bwMode="auto">
          <a:xfrm>
            <a:off x="500034" y="1643050"/>
            <a:ext cx="4929222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5572132" y="1928802"/>
            <a:ext cx="32861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Работа со студентами </a:t>
            </a:r>
          </a:p>
          <a:p>
            <a:pPr algn="ctr"/>
            <a:r>
              <a:rPr lang="ru-RU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по участию в Московском международном конгрессе была отмечена </a:t>
            </a:r>
          </a:p>
          <a:p>
            <a:pPr algn="ctr"/>
            <a:r>
              <a:rPr lang="ru-RU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президентом Ассоциации практикующих ветеринарных врачей </a:t>
            </a:r>
          </a:p>
          <a:p>
            <a:pPr algn="ctr"/>
            <a:r>
              <a:rPr lang="ru-RU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С.В. Середой. </a:t>
            </a:r>
            <a:endParaRPr lang="ru-RU" b="1" dirty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3B5B91D-B594-4B9A-BAAB-001BB25BECDE}" type="slidenum">
              <a:rPr lang="ru-RU" smtClean="0">
                <a:solidFill>
                  <a:schemeClr val="tx1"/>
                </a:solidFill>
              </a:rPr>
              <a:pPr/>
              <a:t>4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LEL\Pictures\ФОТООБОИ\ЦВЕТЫ\ЦВЕТУЩИЕ ДЕРЕВЬЯ\allfons.ru-21056.jpg"/>
          <p:cNvPicPr>
            <a:picLocks noChangeAspect="1" noChangeArrowheads="1"/>
          </p:cNvPicPr>
          <p:nvPr/>
        </p:nvPicPr>
        <p:blipFill>
          <a:blip r:embed="rId2">
            <a:lum bright="25000" contrast="-25000"/>
          </a:blip>
          <a:srcRect l="35535" r="14582" b="42329"/>
          <a:stretch>
            <a:fillRect/>
          </a:stretch>
        </p:blipFill>
        <p:spPr bwMode="auto">
          <a:xfrm>
            <a:off x="-357222" y="0"/>
            <a:ext cx="9501222" cy="685800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3B5B91D-B594-4B9A-BAAB-001BB25BECDE}" type="slidenum">
              <a:rPr lang="ru-RU" smtClean="0">
                <a:solidFill>
                  <a:schemeClr val="tx1"/>
                </a:solidFill>
              </a:rPr>
              <a:pPr/>
              <a:t>40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85728"/>
            <a:ext cx="8001056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Литовченко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В.Г.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Морфологические и биохимические показатели крови коров в условиях лесостепной зоны Южного Урала / Литовченко В.Г.,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Ф.Г. // Инновационные технологии в ветеринарии, биологии и экологии: материалы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междунар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науч.-практ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конф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13 март. 2013 г. / УГАВМ. – Троицк, 2013. – Ч. 1. – С. 164-167. –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Библиогр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.:  с. 167 (4 назв.).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Литовченко, В.Г. О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собенности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морфобиохимического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статуса крови коров, инфицированных ВЛКРС, в условиях лесостепной зоны Южного Урала / Литовченко В.Г.,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Ф.Г.,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И.А. // Инновационные технологии в ветеринарии, биологии и экологии: материалы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междунар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науч.-практ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конф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13 март. 2013 г. // УГАВМ. – Троицк, 2013. – Ч. 1. – С. 168-171. –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Библиогр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.:  с. 171 (3 назв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.).</a:t>
            </a: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ru-RU" sz="8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lvl="0" indent="227013"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2014</a:t>
            </a:r>
          </a:p>
          <a:p>
            <a:pPr lvl="0" indent="227013"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ru-RU" sz="700" i="1" dirty="0" smtClean="0"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А.Н.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Организация ветеринарного дела в СССР в 1930-х гг. /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А.Н.,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Ф.Г. // Современные аспекты товароведения и экспертизы потребительских товаров, экономики АПК, 20 марта 2014 г. Профессиональное образование: проблемы, задачи и пути совершенствования, 2 апр. 2014 г., 3 апр. 2014 г. Современное состояние гуманитарных и социально-экономических наук: проблемы и перспективы, 4 апр. 2014 г.: материалы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междунар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науч.-практ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конф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/ УГАВМ.– Троицк, 2014. – С. 229-235.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А.Н.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Реакклиматизация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русской выхухоли на Южном Урале, Зауралье и Северном Казахстане /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А.Н.,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Ф.Г. // Инновационные технологии в ветеринарии, биологии и экологии: материалы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междунар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науч.-практ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конф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., 19 марта 2014 г. / УГАВМ. – Троицк, 2014. – С. 30-35.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LEL\Pictures\ФОТООБОИ\ЦВЕТЫ\ЦВЕТУЩИЕ ДЕРЕВЬЯ\allfons.ru-21056.jpg"/>
          <p:cNvPicPr>
            <a:picLocks noChangeAspect="1" noChangeArrowheads="1"/>
          </p:cNvPicPr>
          <p:nvPr/>
        </p:nvPicPr>
        <p:blipFill>
          <a:blip r:embed="rId2">
            <a:lum bright="25000" contrast="-25000"/>
          </a:blip>
          <a:srcRect l="35535" r="14582" b="42329"/>
          <a:stretch>
            <a:fillRect/>
          </a:stretch>
        </p:blipFill>
        <p:spPr bwMode="auto">
          <a:xfrm>
            <a:off x="-357222" y="0"/>
            <a:ext cx="9501222" cy="685800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3B5B91D-B594-4B9A-BAAB-001BB25BECDE}" type="slidenum">
              <a:rPr lang="ru-RU" smtClean="0">
                <a:solidFill>
                  <a:schemeClr val="tx1"/>
                </a:solidFill>
              </a:rPr>
              <a:pPr/>
              <a:t>41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14290"/>
            <a:ext cx="835824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И.А.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Влияние препарата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рипосол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на биохимический статус крови коров, инфицированных ВЛКРС /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И.А.,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Ф.Г. // Ученые записки Казанской государственной академии ветеринарной медицины им. Н.Э. Баумана. – 2014. – Т. 219. – С. 85-88.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Ф.Г.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Влияние препарата «СГОЛ» на иммунный статус черно-бурых лисиц [При адаптации к условиям зоопарка] / Ф.Г.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А.Н.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Т.В.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Таужанова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// Инновационные технологии в ветеринарии, биологии и экологии: материалы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междунар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науч.-практ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конф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., 19 марта 2014 г. / УГАВМ. – Троицк, 2014. – С. 35-38.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Ф.Г.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Особенности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морфобиохимического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статуса крови коров, инфицированных ВЛКРС, в условиях природно-техногенных биогеохимических провинций Южного Урала //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Наука: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науч.-производственный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журнал /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КИнЭУ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– 2014. – № 4-1 (материалы VI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междунар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науч.-практ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конф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«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Дулатовские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чтения 2014»: спец.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вып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«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Агро-биологические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науки»). – С. 82-85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indent="227013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Ф.Г.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Паразитофауна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рыб водоемов Челябинской области / Ф.Г.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А.Н.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Ж.С.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Рыбьянова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// Инновационные технологии в ветеринарии, биологии и экологии: материалы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междунар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науч.-практ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конф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., 19 марта 2014 г. / УГАВМ. – Троицк, 2014. – С. 38-45.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Рахматуллин, Э.К.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Фармакодинамическое обоснование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полиура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при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гепатодистрофии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коров / Рахматуллин Э.К.,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Ф.Г.,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Базин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А.В. // Вестник Ульяновской ГСХА. – 2014. – № 3. – С. 81-84.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Сафина, Э.Ф.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Регуляция процессов метаболизма в организме коров в условиях биогеохимической провинции при использовании кормовой добавки «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Гувитан-С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» / Сафина Э.Ф.,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И.А.,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Ф.Г // Разработка и внедрение новых технологий получения и переработки продукции животноводства: материалы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междунар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науч.-практ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конф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/ УГАВМ. – Троицк, 2014. – С. 103-108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LEL\Pictures\ФОТООБОИ\ЦВЕТЫ\ЦВЕТУЩИЕ ДЕРЕВЬЯ\allfons.ru-21056.jpg"/>
          <p:cNvPicPr>
            <a:picLocks noChangeAspect="1" noChangeArrowheads="1"/>
          </p:cNvPicPr>
          <p:nvPr/>
        </p:nvPicPr>
        <p:blipFill>
          <a:blip r:embed="rId2">
            <a:lum bright="25000" contrast="-25000"/>
          </a:blip>
          <a:srcRect l="35535" r="14582" b="42329"/>
          <a:stretch>
            <a:fillRect/>
          </a:stretch>
        </p:blipFill>
        <p:spPr bwMode="auto">
          <a:xfrm>
            <a:off x="-357222" y="0"/>
            <a:ext cx="9501222" cy="685800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3B5B91D-B594-4B9A-BAAB-001BB25BECDE}" type="slidenum">
              <a:rPr lang="ru-RU" smtClean="0">
                <a:solidFill>
                  <a:schemeClr val="tx1"/>
                </a:solidFill>
              </a:rPr>
              <a:pPr/>
              <a:t>42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14291"/>
            <a:ext cx="8429684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Танчук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Е.А.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Лечение и профилактика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деляфондиоза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лошадей в лесостепной зоне Южного Урала /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Танчук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Е.А.,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Титенко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А.А.;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рук: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Ф.Г., Степанова К.В. // Материалы международных студенческих научно-практических конференций «Инновации студентов в области ветеринарной медицины»; «Инновационные проекты студентов в биологии, экологии и зоотехнии»; «Опыт товароведения, экспертизы товаров и профессиональной подготовки в современном обществе»/ УГАВМ. – Троицк, 2014. – С. 92-94.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Юлмухаметова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Р.Р.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Опыт диагностики, лечения и профилактики блошиного аллергического дерматита в условиях ветеринарной клиники « МИРА» г. Самара /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рук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Ф.Г. // Материалы международных студенческих научно-практических конференций «Инновации студентов в области ветеринарной медицины»; «Инновационные проекты студентов в биологии, экологии и зоотехнии»; «Опыт товароведения, экспертизы товаров и профессиональной подготовки в современном обществе» / УГАВМ. – Троицк, 2014. – С. 103-105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indent="227013"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2015</a:t>
            </a:r>
          </a:p>
          <a:p>
            <a:pPr lvl="0" indent="227013"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ru-RU" sz="500" i="1" dirty="0" smtClean="0"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Ф.Г.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Клинико-физиологическое состояние коров, инфицированных вирусом лейкоза крупного рогатого скота, в условиях биогеохимической провинции / Ф.Г.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Э.К. Рахматуллин, И.А.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// АПК России. – 2015. – № 72/1. – С. 142-144.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Ф.Г.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Клинико-физиологическое состояние коров, инфицированных вирусом лейкоза крупного рогатого скота, в условиях биогеохимической провинции /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Ф.Г., Рахматуллин Э.К.,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И.А. // Международная научно-практическая конференция, посвященная 85-летию Уральской государственной академии ветеринарной медицины и 100-летию дня рождения доктора ветеринарных наук, профессора Василия Григорьевича Мартынова: сб. материалов (27 марта 2015 г.). Секция 1: Научные и инновационные подходы в ветеринарной медицине. Управление качеством и конкурентоспособностью потребительских товаров / ФГБОУ ВО «Южно-Уральский ГАУ»,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Ин-т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ветеринар. медицины. –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Троицк: Южно-Уральский ГАУ,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2015. – С. 7-8. 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LEL\Pictures\ФОТООБОИ\ЦВЕТЫ\ЦВЕТУЩИЕ ДЕРЕВЬЯ\allfons.ru-21056.jpg"/>
          <p:cNvPicPr>
            <a:picLocks noChangeAspect="1" noChangeArrowheads="1"/>
          </p:cNvPicPr>
          <p:nvPr/>
        </p:nvPicPr>
        <p:blipFill>
          <a:blip r:embed="rId2">
            <a:lum bright="25000" contrast="-25000"/>
          </a:blip>
          <a:srcRect l="35535" r="14582" b="42329"/>
          <a:stretch>
            <a:fillRect/>
          </a:stretch>
        </p:blipFill>
        <p:spPr bwMode="auto">
          <a:xfrm>
            <a:off x="-357222" y="0"/>
            <a:ext cx="9501222" cy="685800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3B5B91D-B594-4B9A-BAAB-001BB25BECDE}" type="slidenum">
              <a:rPr lang="ru-RU" smtClean="0">
                <a:solidFill>
                  <a:schemeClr val="tx1"/>
                </a:solidFill>
              </a:rPr>
              <a:pPr/>
              <a:t>43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14290"/>
            <a:ext cx="821537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Ф.Г.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Преподаватели кафедр эпизоотологии, микробиологии и паразитологии ТВИ - участники ВОВ /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Ф.Г.,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А.Н., Журавель Н.А. // Международная научно-практическая конференция, посвященная 85-летию Уральской государственной академии ветеринарной медицины и 100-летию дня рождения доктора ветеринарных наук, профессора Василия Григорьевича Мартынова: сб. материалов (27 марта 2015 г.). Секция 3: Современное состояние гуманитарных и социально-экономических наук: проблемы и перспективы / ФГБОУ ВО «Южно-Уральский ГАУ»,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Ин-т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ветеринар. медицины.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– Троицк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Южно-Уральский ГАУ,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2015. – С. 29-33.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Рахматуллин, Э.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Фармакодинамическое обоснование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полиура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при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гепатодистрофии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коров / Рахматуллин Э.,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Базин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А.,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 // Ветеринария сельскохозяйственных животных. – 2015. – № 1-2. – С. 68-73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ru-RU" sz="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lvl="0" indent="227013"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2016</a:t>
            </a:r>
          </a:p>
          <a:p>
            <a:pPr lvl="0" indent="227013"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ru-RU" sz="700" i="1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Александрова, Я.Р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Сравнительная оценка методов лечения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отодектоза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кошек в условиях клиник г. Челябинска и г. Москвы / Александрова Я.Р.,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Дерюгина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Н.А.;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рук.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Ф.Г. // Международная научно-практическая студенческая конференция «Актуальные вопросы науки, технологии и производства», 20, 27 апреля 2016 г.: сб. материалов / Южно-Уральский ГАУ,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Ин-т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ветеринар. медицины. – Троицк, 2016. – С. 162-166. –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Библиогр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.: с. 166 (3 назв.). 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Гагарина, Л.Ю.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Диагностика и лечение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демодекоза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собак в условиях клиник города Челябинска / Гагарина Л.Ю., Глущенко Л.В. ;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рук.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Ф.Г. // Международная научно-практическая студенческая конференция «Актуальные вопросы науки, технологии и производства», 20, 27 апреля 2016 г.: сб. материалов / Южно-Уральский ГАУ,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Ин-т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ветеринар. медицины. – Троицк, 2016. – С. 181-184. –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Библиогр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.: с. 184 (3 назв.).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LEL\Pictures\ФОТООБОИ\ЦВЕТЫ\ЦВЕТУЩИЕ ДЕРЕВЬЯ\allfons.ru-21056.jpg"/>
          <p:cNvPicPr>
            <a:picLocks noChangeAspect="1" noChangeArrowheads="1"/>
          </p:cNvPicPr>
          <p:nvPr/>
        </p:nvPicPr>
        <p:blipFill>
          <a:blip r:embed="rId2">
            <a:lum bright="25000" contrast="-25000"/>
          </a:blip>
          <a:srcRect l="35535" r="14582" b="42329"/>
          <a:stretch>
            <a:fillRect/>
          </a:stretch>
        </p:blipFill>
        <p:spPr bwMode="auto">
          <a:xfrm>
            <a:off x="-357222" y="0"/>
            <a:ext cx="9501222" cy="685800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3B5B91D-B594-4B9A-BAAB-001BB25BECDE}" type="slidenum">
              <a:rPr lang="ru-RU" smtClean="0">
                <a:solidFill>
                  <a:schemeClr val="tx1"/>
                </a:solidFill>
              </a:rPr>
              <a:pPr/>
              <a:t>44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14290"/>
            <a:ext cx="835824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Ф.Г.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Особенности эпизоотического процесса бешенства на территории Челябинской области /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Ф.Г.,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А.Н.,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Абдыраманова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Т.Д. // Актуальные вопросы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импортозамещения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в сельском хозяйстве и ветеринарной медицине: сб. материалов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междунар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науч.-практ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конф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посвящ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110-летию со дня рождения д-ра ветеринар. наук, проф. Есютина А. В. (31 марта 2016 г.) / Южно-Уральский ГАУ,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Ин-т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ветеринар. медицины. – Троицк: Южно-Уральский ГАУ, 2016. – С. 52-57.</a:t>
            </a: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Гузинова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А.С.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Оценка методов лечения пироплазмоза собак и их эффективность в условиях Челябинской ветеринарной станции по борьбе с болезнями животных и ветеринарной клиники Магнитогорска /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Гузинова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А.С., Зайцева А.С.;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рук.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Ф.Г. // Международная научно-практическая студенческая конференция «Актуальные вопросы науки, технологии и производства», 20, 27 апреля 2016 г.: сб. материалов / Южно-Уральский ГАУ,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Ин-т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ветеринар. медицины. – Троицк, 2016. – С. 201-205. –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Библиогр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.: с. 205 (3 назв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.).</a:t>
            </a:r>
          </a:p>
          <a:p>
            <a:pPr lvl="0" indent="227013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Гуренко, А.В.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Методы диагностики и лечения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дерматофитозов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собак в условиях ветеринарного госпиталя «Панацея» г. Копейска /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науч.рук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Ф.Г. // Международная научно-практическая студенческая конференция, посвященная 85-летию УГАВМ и 80-летию факультета биотехнологии «Актуальные вопросы науки, технологии и производства», 21-22 апр. 2015 г. : сб. материалов / Южно-Уральский ГАУ,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Ин-т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ветеринар. медицины. – Троицк, 2016. – С. 49-53. –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Библиогр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.: с. 53 (4 назв.).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Танчук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Е.А.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Лечение и профилактика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параскаридоза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лошадей в лесостепной зоне Южного Урала /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Танчук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Е.А.,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Титенко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А.А.;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рук.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Ф.Г. // Международная научно-практическая студенческая конференция, посвященная 85-летию УГАВМ и 80-летию факультета биотехнологии «Актуальные вопросы науки, технологии и производства», 21-22 апр. 2015 г.: сб. материалов / Южно-Уральский ГАУ,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Ин-т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ветеринар. медицины. – Троицк, 2016. – С. 149-151. –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Библиогр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.: с. 151 (6 назв.).</a:t>
            </a: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LEL\Pictures\ФОТООБОИ\ЦВЕТЫ\ЦВЕТУЩИЕ ДЕРЕВЬЯ\allfons.ru-21056.jpg"/>
          <p:cNvPicPr>
            <a:picLocks noChangeAspect="1" noChangeArrowheads="1"/>
          </p:cNvPicPr>
          <p:nvPr/>
        </p:nvPicPr>
        <p:blipFill>
          <a:blip r:embed="rId2">
            <a:lum bright="25000" contrast="-25000"/>
          </a:blip>
          <a:srcRect l="35535" r="14582" b="42329"/>
          <a:stretch>
            <a:fillRect/>
          </a:stretch>
        </p:blipFill>
        <p:spPr bwMode="auto">
          <a:xfrm>
            <a:off x="-357222" y="0"/>
            <a:ext cx="9501222" cy="685800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3B5B91D-B594-4B9A-BAAB-001BB25BECDE}" type="slidenum">
              <a:rPr lang="ru-RU" smtClean="0">
                <a:solidFill>
                  <a:schemeClr val="tx1"/>
                </a:solidFill>
              </a:rPr>
              <a:pPr/>
              <a:t>45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0"/>
            <a:ext cx="8286808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ru-RU" sz="8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2017</a:t>
            </a: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ru-RU" sz="8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Ф.Г.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Прижизненная диагностика эхинококкоза у коров в условиях природно-техногенной зоны /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Ф.Г.,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А.Н. // Ветеринарная медицина – агропромышленному комплексу России: материалы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междунар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науч.-практ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конф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/ Южно-Уральский ГАУ. – Челябинск, 2017. – С. 63-69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ru-RU" sz="8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lvl="0" indent="227013"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2019</a:t>
            </a:r>
          </a:p>
          <a:p>
            <a:pPr lvl="0" indent="227013"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ru-RU" sz="700" i="1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Pharmacological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improvement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of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metabolic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process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inpigletsin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state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of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postnatal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physiological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immaturity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= Фармакологическое улучшение метаболических процессов у поросят в условиях постнатальной физиологической незрелости / A. I.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Kuznetsov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[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etal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.]//IOP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Conference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Series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Earthand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Environmental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Science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– 2019. –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Vol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341 (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ConferenceonInnovationsin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Agriculturaland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Ruraldevelopment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(18–19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April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2019,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Kurgan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Russian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Federation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) = Конференция по инновациям в сельском хозяйстве и развитии сельских территорий (18-19 апр. 2019 г., г. Курган)). – №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art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012058 (6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.). –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Ref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.: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5-6 (8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name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). – Адрес в интернет: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  <a:hlinkClick r:id="rId3"/>
              </a:rPr>
              <a:t>https://iopscience.iop.org/article/10.1088/1755-1315/341/1/012058/pdf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Влияние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тяжелых металлов на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морфобиохимический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статус крови коров в условиях природно-техногенных провинций Южного Урала / Ф.Г.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А.И. Кузнецов, И.А.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Лыкасова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С.В. Сиренко // АПК России. – 2019. – Т. 26, № 4. – С. 623-629. – (Ветеринарные науки).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Ф.Г.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Влияние гиподинамии на иммунный статус организма телят / Ф.Г.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Э.И.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Шигабутдинова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// АПК России. – 2019. – Т. 26, № 5. – С. 851-856. – (Ветеринарные науки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).</a:t>
            </a:r>
          </a:p>
          <a:p>
            <a:pPr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Ф.Г.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Морфобиохимический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статус крови коров, инфицированных вирусом лейкоза крупного рогатого скота, в условиях Башкирского Зауралья / Ф.Г.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Э.К. Рахматуллин, Ж.С.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Рыбьянова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// АПК России. – 2019. – Т. 26, № 5. – С. 843-850. – (Ветеринарные науки).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LEL\Pictures\ФОТООБОИ\ЦВЕТЫ\ЦВЕТУЩИЕ ДЕРЕВЬЯ\allfons.ru-21056.jpg"/>
          <p:cNvPicPr>
            <a:picLocks noChangeAspect="1" noChangeArrowheads="1"/>
          </p:cNvPicPr>
          <p:nvPr/>
        </p:nvPicPr>
        <p:blipFill>
          <a:blip r:embed="rId2">
            <a:lum bright="25000" contrast="-25000"/>
          </a:blip>
          <a:srcRect l="35535" r="14582" b="42329"/>
          <a:stretch>
            <a:fillRect/>
          </a:stretch>
        </p:blipFill>
        <p:spPr bwMode="auto">
          <a:xfrm>
            <a:off x="-357222" y="0"/>
            <a:ext cx="9501222" cy="685800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3B5B91D-B594-4B9A-BAAB-001BB25BECDE}" type="slidenum">
              <a:rPr lang="ru-RU" smtClean="0">
                <a:solidFill>
                  <a:schemeClr val="tx1"/>
                </a:solidFill>
              </a:rPr>
              <a:pPr/>
              <a:t>46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85728"/>
            <a:ext cx="8358246" cy="61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Ф.Г.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Оценка эффективности лечения бабезиоза собак препаратами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пиростоп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азидин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// АПК России. – 2019. – Т. 26, № 3. – С. 417-423. – (Ветеринарные науки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).</a:t>
            </a:r>
          </a:p>
          <a:p>
            <a:pPr lvl="0" indent="227013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Ф.Г.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Сравнительная оценка эффективности лечения собак мелких пород, больных бабезиозом // Актуальные вопросы биотехнологии и ветеринарных наук: теория и практика : материалы национальной научной конференции Института ветеринарной медицины (Троицк, 2019) / ФГБОУ ВО Южно-Уральский ГАУ. – Челябинск : ФГБОУ ВО Южно-Уральский ГАУ, 2019. – С. 42-50. –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Библиогр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.: с. 48-50 (13 назв.).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Способ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коррекции процессов адаптации у коров при технологическом стрессе / Ф.Г.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А.И. Кузнецов, Т.С. Самсонова, А.В.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Бучель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// АПК России. – 2019. – Т. 26, № 4. – С. 630-636. – (Ветеринарные науки). 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ru-RU" sz="8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lvl="0" indent="227013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2020</a:t>
            </a:r>
          </a:p>
          <a:p>
            <a:pPr lvl="0" indent="227013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ru-RU" sz="700" i="1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Морфологический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и биохимический статус крови коров при эхинококкозе в условиях природно-техногенной провинции Южного Урала / Ф.Г.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М.А.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Дерхо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С.В.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Стрижикова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В.К.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Стрижиков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// АПК России. – 2020. – Т. 27, № 2. – С. 362-371. –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Библиогр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.: с. 369-371 (30 назв.).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Сравнительная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характеристика способов лечения кошек, больных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отодектозом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/ Ф.Г.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С.В. Сиренко, А.В.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Бучель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А.В. Вырыпаева // Ветеринария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ва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чорчвачиликни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ривожлантириш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истиқболлари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замонавий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амалиёт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ва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инновацион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технологиялар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= Перспективы развития ветеринарии и животноводства: современная практика и инновационные технологии: республика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илмий-амалий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конференция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материалларитўплами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(21-22 май, 2020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йил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) = сборник материалов Республиканской научно-практической конференции (г. Самарканд, 21-22 мая 2020 г.). 1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қисм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= Том 1 /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Самарқанд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ветеринария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медицинасиинститути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–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Самарқанд,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2020. – С. 175-180. –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Библиогр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.: с. 179-180 (10 назв.)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LEL\Pictures\ФОТООБОИ\ЦВЕТЫ\ЦВЕТУЩИЕ ДЕРЕВЬЯ\allfons.ru-21056.jpg"/>
          <p:cNvPicPr>
            <a:picLocks noChangeAspect="1" noChangeArrowheads="1"/>
          </p:cNvPicPr>
          <p:nvPr/>
        </p:nvPicPr>
        <p:blipFill>
          <a:blip r:embed="rId2">
            <a:lum bright="25000" contrast="-25000"/>
          </a:blip>
          <a:srcRect l="35535" r="13676" b="35104"/>
          <a:stretch>
            <a:fillRect/>
          </a:stretch>
        </p:blipFill>
        <p:spPr bwMode="auto">
          <a:xfrm>
            <a:off x="0" y="0"/>
            <a:ext cx="9169720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357554" y="214290"/>
            <a:ext cx="53503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Гизатуллиной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Фирдаус</a:t>
            </a:r>
            <a:r>
              <a:rPr lang="ru-RU" sz="20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Габдрахмановне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857232"/>
            <a:ext cx="607223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7013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Аблина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Н.А.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Фирдаус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Габдрахмановна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// На перекрестке времен и судеб: Троицку – 265 лет / Н. А.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Аблина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– Троицк, 2008. – С. 91-92.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</p:txBody>
      </p:sp>
      <p:pic>
        <p:nvPicPr>
          <p:cNvPr id="3075" name="Picture 3" descr="C:\Users\LEL\Desktop\ВЫСТАВКА\69c194c743ad4309816076725c4c47660954f0a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7166"/>
            <a:ext cx="2357454" cy="304408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extrusionClr>
              <a:schemeClr val="bg2">
                <a:lumMod val="50000"/>
              </a:schemeClr>
            </a:extrusionClr>
            <a:contourClr>
              <a:schemeClr val="bg2">
                <a:lumMod val="50000"/>
              </a:schemeClr>
            </a:contourClr>
          </a:sp3d>
        </p:spPr>
      </p:pic>
      <p:pic>
        <p:nvPicPr>
          <p:cNvPr id="3077" name="Picture 5" descr="C:\Users\LEL\Desktop\ВЫСТАВКА\293de53b7fbf9fdecf61969e006c4d49ff0dfbe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1928802"/>
            <a:ext cx="2366027" cy="3429024"/>
          </a:xfrm>
          <a:prstGeom prst="rect">
            <a:avLst/>
          </a:prstGeom>
          <a:noFill/>
          <a:ln w="34925">
            <a:solidFill>
              <a:schemeClr val="accent2">
                <a:lumMod val="75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chemeClr val="accent2">
                <a:lumMod val="75000"/>
              </a:schemeClr>
            </a:contourClr>
          </a:sp3d>
        </p:spPr>
      </p:pic>
      <p:pic>
        <p:nvPicPr>
          <p:cNvPr id="3076" name="Picture 4" descr="C:\Users\LEL\Desktop\ВЫСТАВКА\f6167db80b6b985b8d15d517388689089b8d628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3714752"/>
            <a:ext cx="1906871" cy="2714644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500562" y="2571744"/>
            <a:ext cx="42148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Середа, С.В.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[О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Гизатуллиной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Ф. Г.] // Середа обитания: ветеринария и не только: воспоминания, размышления, истории… / Сергей Середа. – Москва, 2019. –С. 250-251.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43372" y="1643050"/>
            <a:ext cx="457203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А.Н.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Фирдаус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Габдрахмановна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// Троицкий городской округ: энциклопедия. – Челябинск, 2013. – С. 81-82.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47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LEL\Pictures\ФОТООБОИ\ЦВЕТЫ\ЦВЕТУЩИЕ ДЕРЕВЬЯ\allfons.ru-21056.jpg"/>
          <p:cNvPicPr>
            <a:picLocks noChangeAspect="1" noChangeArrowheads="1"/>
          </p:cNvPicPr>
          <p:nvPr/>
        </p:nvPicPr>
        <p:blipFill>
          <a:blip r:embed="rId2">
            <a:lum bright="25000" contrast="-25000"/>
          </a:blip>
          <a:srcRect l="35535" r="14582" b="42329"/>
          <a:stretch>
            <a:fillRect/>
          </a:stretch>
        </p:blipFill>
        <p:spPr bwMode="auto">
          <a:xfrm>
            <a:off x="-357222" y="0"/>
            <a:ext cx="9501222" cy="6858000"/>
          </a:xfrm>
          <a:prstGeom prst="rect">
            <a:avLst/>
          </a:prstGeom>
          <a:noFill/>
        </p:spPr>
      </p:pic>
      <p:pic>
        <p:nvPicPr>
          <p:cNvPr id="4" name="Рисунок 3" descr="F:\P1010949.JPG"/>
          <p:cNvPicPr/>
          <p:nvPr/>
        </p:nvPicPr>
        <p:blipFill>
          <a:blip r:embed="rId3" cstate="print"/>
          <a:srcRect l="23497" t="10321" r="25083" b="12379"/>
          <a:stretch>
            <a:fillRect/>
          </a:stretch>
        </p:blipFill>
        <p:spPr bwMode="auto">
          <a:xfrm>
            <a:off x="285720" y="2786058"/>
            <a:ext cx="2928958" cy="3143272"/>
          </a:xfrm>
          <a:prstGeom prst="rect">
            <a:avLst/>
          </a:prstGeom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85720" y="214290"/>
            <a:ext cx="850112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С 1995 года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Гизатуллина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Ф.Г. являлась также заведующей учебно-кинологического центра вуза, созданного по ее инициативе. Ею была отработана система дополнительного послевузовского образования по ветеринарной медицине мелких домашних животных. Под руководством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Гизатуллиной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Ф.Г. на проводимых курсах по специализации ветеринарная медицина мелких домашних животных подготовлено свыше 700 студентов факультета ветеринарной медицины. На курсах при центре прошли повышение квалификации более 50 ветеринарных врачей и фельдшеров.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357554" y="2428868"/>
            <a:ext cx="550072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По ее инициативе и непосредственном участии в УГАВМ были организованы шесть (межвузовских и международных) научно-практических конференций по актуальным проблемам биологии и ветеринарной медицины мелких домашних животных, принимала активное участие в работе Московских международных ветеринарных конгрессов.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57554" y="4643446"/>
            <a:ext cx="50720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 2001 году она вместе с делегацией Ассоциации практикующих ветеринарных врачей (АПВВ) России приняла участие в Европейском     ветеринарном     конгрессе (г. Берлин).</a:t>
            </a:r>
            <a:endParaRPr lang="ru-RU" b="1" dirty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3B5B91D-B594-4B9A-BAAB-001BB25BECDE}" type="slidenum">
              <a:rPr lang="ru-RU" smtClean="0">
                <a:solidFill>
                  <a:schemeClr val="tx1"/>
                </a:solidFill>
              </a:rPr>
              <a:pPr/>
              <a:t>5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LEL\Pictures\ФОТООБОИ\ЦВЕТЫ\ЦВЕТУЩИЕ ДЕРЕВЬЯ\allfons.ru-21056.jpg"/>
          <p:cNvPicPr>
            <a:picLocks noChangeAspect="1" noChangeArrowheads="1"/>
          </p:cNvPicPr>
          <p:nvPr/>
        </p:nvPicPr>
        <p:blipFill>
          <a:blip r:embed="rId2">
            <a:lum bright="25000" contrast="-25000"/>
          </a:blip>
          <a:srcRect l="35535" r="13676" b="35104"/>
          <a:stretch>
            <a:fillRect/>
          </a:stretch>
        </p:blipFill>
        <p:spPr bwMode="auto">
          <a:xfrm>
            <a:off x="0" y="0"/>
            <a:ext cx="916972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428604"/>
            <a:ext cx="40005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</a:rPr>
              <a:t>Гизатуллина</a:t>
            </a:r>
            <a:r>
              <a:rPr lang="ru-RU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</a:rPr>
              <a:t> Ф.Г.   уделяет  большое внимание   учебно-методической  и научно-методической    работе. </a:t>
            </a:r>
          </a:p>
          <a:p>
            <a:endParaRPr lang="ru-RU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</a:endParaRPr>
          </a:p>
          <a:p>
            <a:r>
              <a:rPr lang="ru-RU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</a:rPr>
              <a:t>Ею  подготовлено    </a:t>
            </a:r>
          </a:p>
          <a:p>
            <a:r>
              <a:rPr lang="ru-RU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</a:rPr>
              <a:t>более 60 методических  работ,   </a:t>
            </a:r>
          </a:p>
          <a:p>
            <a:r>
              <a:rPr lang="ru-RU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</a:rPr>
              <a:t>6  учебных пособий  с  грифом  УМО.</a:t>
            </a:r>
          </a:p>
          <a:p>
            <a:r>
              <a:rPr lang="ru-RU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</a:rPr>
              <a:t> </a:t>
            </a:r>
          </a:p>
          <a:p>
            <a:r>
              <a:rPr lang="ru-RU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</a:rPr>
              <a:t>Ее       монография         «</a:t>
            </a:r>
            <a:r>
              <a:rPr lang="ru-RU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</a:rPr>
              <a:t>Коррекция естественной        </a:t>
            </a:r>
            <a:r>
              <a:rPr lang="ru-RU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</a:rPr>
              <a:t>резистентности</a:t>
            </a:r>
            <a:r>
              <a:rPr lang="ru-RU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</a:rPr>
              <a:t> животных     при     патологиях    в экологически  неблагополучных условиях Южного Урала» </a:t>
            </a:r>
            <a:r>
              <a:rPr lang="ru-RU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</a:rPr>
              <a:t>участвовала    в   конкурсе  на </a:t>
            </a:r>
          </a:p>
          <a:p>
            <a:r>
              <a:rPr lang="ru-RU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</a:rPr>
              <a:t>«Лучшую    учебную    книгу», проводимой        Ассоциацией сельскохозяйственных вузов России. </a:t>
            </a:r>
            <a:endParaRPr lang="ru-RU" dirty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</a:endParaRPr>
          </a:p>
        </p:txBody>
      </p:sp>
      <p:pic>
        <p:nvPicPr>
          <p:cNvPr id="4097" name="Picture 1" descr="C:\Users\LEL\Desktop\ВЫСТАВКА\f9dfdcd9e88b514d12d77e61b69da0541a40e69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28604"/>
            <a:ext cx="3643275" cy="5025283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6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3B5B91D-B594-4B9A-BAAB-001BB25BECDE}" type="slidenum">
              <a:rPr lang="ru-RU" smtClean="0">
                <a:solidFill>
                  <a:schemeClr val="tx1"/>
                </a:solidFill>
              </a:rPr>
              <a:pPr/>
              <a:t>6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LEL\Pictures\ФОТООБОИ\ЦВЕТЫ\ЦВЕТУЩИЕ ДЕРЕВЬЯ\allfons.ru-21056.jpg"/>
          <p:cNvPicPr>
            <a:picLocks noChangeAspect="1" noChangeArrowheads="1"/>
          </p:cNvPicPr>
          <p:nvPr/>
        </p:nvPicPr>
        <p:blipFill>
          <a:blip r:embed="rId2">
            <a:lum bright="25000" contrast="-25000"/>
          </a:blip>
          <a:srcRect l="35535" r="13676" b="35104"/>
          <a:stretch>
            <a:fillRect/>
          </a:stretch>
        </p:blipFill>
        <p:spPr bwMode="auto">
          <a:xfrm>
            <a:off x="0" y="0"/>
            <a:ext cx="916972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57620" y="785794"/>
            <a:ext cx="47149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</a:rPr>
              <a:t>Гизатуллина</a:t>
            </a:r>
            <a:r>
              <a:rPr lang="ru-RU" sz="20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</a:rPr>
              <a:t>   Ф. Г. </a:t>
            </a:r>
          </a:p>
          <a:p>
            <a:pPr algn="ctr"/>
            <a:r>
              <a:rPr lang="ru-RU" sz="20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</a:rPr>
              <a:t>стала одной  из первых  на Урале   </a:t>
            </a:r>
          </a:p>
          <a:p>
            <a:pPr algn="ctr"/>
            <a:r>
              <a:rPr lang="ru-RU" sz="20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</a:rPr>
              <a:t>лауреатом высшей общественной  награды  России  </a:t>
            </a:r>
          </a:p>
          <a:p>
            <a:pPr algn="ctr"/>
            <a:r>
              <a:rPr lang="ru-RU" sz="20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</a:rPr>
              <a:t>в области ветеринарии, </a:t>
            </a:r>
          </a:p>
          <a:p>
            <a:pPr algn="ctr"/>
            <a:r>
              <a:rPr lang="ru-RU" sz="20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</a:rPr>
              <a:t>утвержденной Ассоциацией  практикующих ветеринарных </a:t>
            </a:r>
          </a:p>
          <a:p>
            <a:pPr algn="ctr"/>
            <a:r>
              <a:rPr lang="ru-RU" sz="20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</a:rPr>
              <a:t>врачей России – </a:t>
            </a:r>
          </a:p>
          <a:p>
            <a:pPr algn="ctr"/>
            <a:r>
              <a:rPr lang="ru-RU" sz="20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</a:rPr>
              <a:t>премии </a:t>
            </a:r>
            <a:r>
              <a:rPr lang="ru-RU" sz="20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</a:rPr>
              <a:t>«Золотой скальпель» </a:t>
            </a:r>
          </a:p>
          <a:p>
            <a:pPr algn="ctr"/>
            <a:r>
              <a:rPr lang="ru-RU" sz="20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</a:rPr>
              <a:t>в номинации </a:t>
            </a:r>
          </a:p>
          <a:p>
            <a:pPr algn="ctr"/>
            <a:r>
              <a:rPr lang="ru-RU" sz="20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</a:rPr>
              <a:t>«За безупречное служение профессии»</a:t>
            </a:r>
            <a:r>
              <a:rPr lang="ru-RU" sz="20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</a:rPr>
              <a:t>. </a:t>
            </a:r>
            <a:endParaRPr lang="ru-RU" sz="2000" dirty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</a:endParaRPr>
          </a:p>
        </p:txBody>
      </p:sp>
      <p:pic>
        <p:nvPicPr>
          <p:cNvPr id="8" name="Рисунок 7" descr="C:\Users\123\Desktop\P1040512.JPG"/>
          <p:cNvPicPr/>
          <p:nvPr/>
        </p:nvPicPr>
        <p:blipFill>
          <a:blip r:embed="rId3" cstate="print">
            <a:lum bright="20000" contrast="40000"/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8563" y="1321579"/>
            <a:ext cx="4143404" cy="292895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3B5B91D-B594-4B9A-BAAB-001BB25BECDE}" type="slidenum">
              <a:rPr lang="ru-RU" smtClean="0">
                <a:solidFill>
                  <a:schemeClr val="tx1"/>
                </a:solidFill>
              </a:rPr>
              <a:pPr/>
              <a:t>7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LEL\Pictures\ФОТООБОИ\ЦВЕТЫ\ЦВЕТУЩИЕ ДЕРЕВЬЯ\allfons.ru-21056.jpg"/>
          <p:cNvPicPr>
            <a:picLocks noChangeAspect="1" noChangeArrowheads="1"/>
          </p:cNvPicPr>
          <p:nvPr/>
        </p:nvPicPr>
        <p:blipFill>
          <a:blip r:embed="rId2">
            <a:lum bright="25000" contrast="-25000"/>
          </a:blip>
          <a:srcRect l="35535" r="13676" b="35104"/>
          <a:stretch>
            <a:fillRect/>
          </a:stretch>
        </p:blipFill>
        <p:spPr bwMode="auto">
          <a:xfrm>
            <a:off x="0" y="0"/>
            <a:ext cx="916972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57290" y="4429132"/>
            <a:ext cx="7429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</a:rPr>
              <a:t>В 2013 году решением Министерства образования и науки РФ </a:t>
            </a:r>
          </a:p>
          <a:p>
            <a:pPr algn="ctr"/>
            <a:r>
              <a:rPr lang="ru-RU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</a:rPr>
              <a:t>Гизатуллиной</a:t>
            </a:r>
            <a:r>
              <a:rPr lang="ru-RU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</a:rPr>
              <a:t>   Ф. Г. присвоено звание </a:t>
            </a:r>
          </a:p>
          <a:p>
            <a:pPr algn="ctr"/>
            <a:r>
              <a:rPr lang="ru-RU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</a:rPr>
              <a:t>«Почетный работник высшего </a:t>
            </a:r>
          </a:p>
          <a:p>
            <a:pPr algn="ctr"/>
            <a:r>
              <a:rPr lang="ru-RU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</a:rPr>
              <a:t>профессионального образования </a:t>
            </a:r>
          </a:p>
          <a:p>
            <a:pPr algn="ctr"/>
            <a:r>
              <a:rPr lang="ru-RU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</a:rPr>
              <a:t>Российской Федерации».</a:t>
            </a:r>
            <a:endParaRPr lang="ru-RU" b="1" dirty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3B5B91D-B594-4B9A-BAAB-001BB25BECDE}" type="slidenum">
              <a:rPr lang="ru-RU" smtClean="0">
                <a:solidFill>
                  <a:schemeClr val="tx1"/>
                </a:solidFill>
              </a:rPr>
              <a:pPr/>
              <a:t>8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LEL\Desktop\ВЫСТАВКА\материалы\516140c14ec920e433923ee9c3e434dd2a04021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53"/>
            <a:ext cx="3100632" cy="414340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488" y="285728"/>
            <a:ext cx="60007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</a:rPr>
              <a:t>За многолетнюю плодотворную работу </a:t>
            </a:r>
          </a:p>
          <a:p>
            <a:pPr algn="ctr"/>
            <a:r>
              <a:rPr lang="ru-RU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</a:rPr>
              <a:t>по развитию и совершенствованию учебного процесса,  </a:t>
            </a:r>
          </a:p>
          <a:p>
            <a:pPr algn="ctr"/>
            <a:r>
              <a:rPr lang="ru-RU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</a:rPr>
              <a:t>значительный вклад в дело подготовки </a:t>
            </a:r>
          </a:p>
          <a:p>
            <a:pPr algn="ctr"/>
            <a:r>
              <a:rPr lang="ru-RU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</a:rPr>
              <a:t>высококвалифицированных специалистов </a:t>
            </a:r>
          </a:p>
          <a:p>
            <a:pPr algn="ctr"/>
            <a:r>
              <a:rPr lang="ru-RU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</a:rPr>
              <a:t>Ф. Г. </a:t>
            </a:r>
            <a:r>
              <a:rPr lang="ru-RU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</a:rPr>
              <a:t>Гизатуллина</a:t>
            </a:r>
            <a:r>
              <a:rPr lang="ru-RU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</a:rPr>
              <a:t> была награждена </a:t>
            </a:r>
          </a:p>
          <a:p>
            <a:pPr algn="ctr"/>
            <a:r>
              <a:rPr lang="ru-RU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</a:rPr>
              <a:t>многочисленными грамотами и благодарностями, среди которых :</a:t>
            </a:r>
          </a:p>
          <a:p>
            <a:pPr algn="ctr"/>
            <a:r>
              <a:rPr lang="ru-RU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</a:rPr>
              <a:t>Почетная грамота </a:t>
            </a:r>
            <a:endParaRPr lang="ru-RU" b="1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</a:endParaRPr>
          </a:p>
          <a:p>
            <a:pPr algn="ctr"/>
            <a:r>
              <a:rPr lang="ru-RU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</a:rPr>
              <a:t>Департамента </a:t>
            </a:r>
            <a:r>
              <a:rPr lang="ru-RU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</a:rPr>
              <a:t>кадровой политики и образования Минсельхозпрода России (1999) </a:t>
            </a:r>
          </a:p>
          <a:p>
            <a:pPr algn="ctr"/>
            <a:r>
              <a:rPr lang="ru-RU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</a:rPr>
              <a:t>Почетной грамотой </a:t>
            </a:r>
            <a:endParaRPr lang="ru-RU" b="1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</a:endParaRPr>
          </a:p>
          <a:p>
            <a:pPr algn="ctr"/>
            <a:r>
              <a:rPr lang="ru-RU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</a:rPr>
              <a:t>Министерства </a:t>
            </a:r>
            <a:r>
              <a:rPr lang="ru-RU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</a:rPr>
              <a:t>сельского хозяйства России (2005) </a:t>
            </a:r>
          </a:p>
          <a:p>
            <a:pPr algn="ctr"/>
            <a:r>
              <a:rPr lang="ru-RU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</a:rPr>
              <a:t>Почетной грамотой </a:t>
            </a:r>
            <a:endParaRPr lang="ru-RU" b="1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</a:endParaRPr>
          </a:p>
          <a:p>
            <a:pPr algn="ctr"/>
            <a:r>
              <a:rPr lang="ru-RU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</a:rPr>
              <a:t>Министерства </a:t>
            </a:r>
            <a:r>
              <a:rPr lang="ru-RU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</a:rPr>
              <a:t>образования и науки РФ (2010).</a:t>
            </a:r>
            <a:endParaRPr lang="ru-RU" b="1" dirty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LEL\Pictures\ФОТООБОИ\ЦВЕТЫ\ЦВЕТУЩИЕ ДЕРЕВЬЯ\allfons.ru-21056.jpg"/>
          <p:cNvPicPr>
            <a:picLocks noChangeAspect="1" noChangeArrowheads="1"/>
          </p:cNvPicPr>
          <p:nvPr/>
        </p:nvPicPr>
        <p:blipFill>
          <a:blip r:embed="rId2">
            <a:lum bright="25000" contrast="-25000"/>
          </a:blip>
          <a:srcRect l="35535" r="13676" b="35104"/>
          <a:stretch>
            <a:fillRect/>
          </a:stretch>
        </p:blipFill>
        <p:spPr bwMode="auto">
          <a:xfrm>
            <a:off x="0" y="0"/>
            <a:ext cx="916972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57422" y="35716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22701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Диссертации  и авторефераты</a:t>
            </a:r>
            <a:endParaRPr lang="ru-RU" sz="20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1142984"/>
            <a:ext cx="73581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7013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Ф.Г.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Влияние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пироплазмоцидных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препаратов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гемоспоридина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буталекса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на репродуктивную функцию животных: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дис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... канд. ветеринар. наук: 03.00.19 /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Фирдаус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Габдрахмановна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; Московская ветеринар. акад. – Москва, 1990. – 163 с. : ил.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Ф.Г.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Влияние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пироплазмоцидных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препаратов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гемоспоридина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буталекса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на репродуктивную функцию животных: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автореф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дис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... канд. ветеринар. наук: 03.00.19 /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Фирдаус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Габдрахмановна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; Московская ветеринар. акад. – Москва, 1990. – 13 с.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Ф.Г.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Иммунобиологический статус животных при различных патологических состояниях в условиях экологического неблагополучия Южного Урала: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дис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... д-ра биол.наук: 16.00.02 /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Фирдаус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Габдрахмановна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; Оренбургский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гос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аграр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ун-т. – Троицк, 2006. – 315 с. : ил.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15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, Ф.Г. 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Иммунобиологический статус животных при различных патологических состояниях в условиях экологического неблагополучия Южного Урала: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автореф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дис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... д-ра биол.наук: 16.00.02 /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Гизатуллина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Фирдаус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Габдрахмановна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 ; Оренбургский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гос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 </a:t>
            </a:r>
            <a:r>
              <a:rPr lang="ru-RU" sz="1500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аграр</a:t>
            </a:r>
            <a:r>
              <a:rPr lang="ru-RU" sz="1500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.  ун-т.  – Оренбург,  2006. – 40 с.</a:t>
            </a:r>
            <a:endParaRPr lang="ru-RU" sz="1500" dirty="0" smtClean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mbria" pitchFamily="18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3B5B91D-B594-4B9A-BAAB-001BB25BECDE}" type="slidenum">
              <a:rPr lang="ru-RU" smtClean="0">
                <a:solidFill>
                  <a:schemeClr val="tx1"/>
                </a:solidFill>
              </a:rPr>
              <a:pPr/>
              <a:t>9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10647</Words>
  <Application>Microsoft Office PowerPoint</Application>
  <PresentationFormat>Экран (4:3)</PresentationFormat>
  <Paragraphs>348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LEL</dc:creator>
  <cp:lastModifiedBy>LEL</cp:lastModifiedBy>
  <cp:revision>109</cp:revision>
  <dcterms:created xsi:type="dcterms:W3CDTF">2020-07-30T06:08:09Z</dcterms:created>
  <dcterms:modified xsi:type="dcterms:W3CDTF">2020-08-20T08:57:57Z</dcterms:modified>
</cp:coreProperties>
</file>